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331" r:id="rId6"/>
    <p:sldId id="321" r:id="rId7"/>
    <p:sldId id="329" r:id="rId8"/>
    <p:sldId id="297" r:id="rId9"/>
    <p:sldId id="334" r:id="rId10"/>
    <p:sldId id="328" r:id="rId11"/>
    <p:sldId id="28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6">
          <p15:clr>
            <a:srgbClr val="A4A3A4"/>
          </p15:clr>
        </p15:guide>
        <p15:guide id="2" orient="horz" pos="2446">
          <p15:clr>
            <a:srgbClr val="A4A3A4"/>
          </p15:clr>
        </p15:guide>
        <p15:guide id="3" orient="horz" pos="1296">
          <p15:clr>
            <a:srgbClr val="A4A3A4"/>
          </p15:clr>
        </p15:guide>
        <p15:guide id="4" orient="horz" pos="1010">
          <p15:clr>
            <a:srgbClr val="A4A3A4"/>
          </p15:clr>
        </p15:guide>
        <p15:guide id="5" pos="5471">
          <p15:clr>
            <a:srgbClr val="A4A3A4"/>
          </p15:clr>
        </p15:guide>
        <p15:guide id="6" pos="2880">
          <p15:clr>
            <a:srgbClr val="A4A3A4"/>
          </p15:clr>
        </p15:guide>
        <p15:guide id="7" pos="27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Janicik" initials="ADJ" lastIdx="4" clrIdx="0"/>
  <p:cmAuthor id="1" name="Kevin T. Smith" initials="KT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2C2A"/>
    <a:srgbClr val="0088CE"/>
    <a:srgbClr val="FFFFFF"/>
    <a:srgbClr val="D017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51437" autoAdjust="0"/>
  </p:normalViewPr>
  <p:slideViewPr>
    <p:cSldViewPr snapToGrid="0" snapToObjects="1">
      <p:cViewPr varScale="1">
        <p:scale>
          <a:sx n="76" d="100"/>
          <a:sy n="76" d="100"/>
        </p:scale>
        <p:origin x="1356" y="96"/>
      </p:cViewPr>
      <p:guideLst>
        <p:guide orient="horz" pos="3746"/>
        <p:guide orient="horz" pos="2446"/>
        <p:guide orient="horz" pos="1296"/>
        <p:guide orient="horz" pos="1010"/>
        <p:guide pos="5471"/>
        <p:guide pos="2880"/>
        <p:guide pos="277"/>
      </p:guideLst>
    </p:cSldViewPr>
  </p:slideViewPr>
  <p:outlineViewPr>
    <p:cViewPr>
      <p:scale>
        <a:sx n="33" d="100"/>
        <a:sy n="33" d="100"/>
      </p:scale>
      <p:origin x="0" y="42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CEBDF-547E-0F41-A966-80E3B05D051A}" type="datetimeFigureOut">
              <a:rPr lang="en-US" smtClean="0"/>
              <a:pPr/>
              <a:t>4/14/2021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91626A-CC1F-8A4F-8FA7-08C6F342F509}" type="slidenum">
              <a:rPr lang="en-US" smtClean="0"/>
              <a:pPr/>
              <a:t>‹#›</a:t>
            </a:fld>
            <a:endParaRPr lang="en-US" dirty="0"/>
          </a:p>
        </p:txBody>
      </p:sp>
    </p:spTree>
    <p:extLst>
      <p:ext uri="{BB962C8B-B14F-4D97-AF65-F5344CB8AC3E}">
        <p14:creationId xmlns:p14="http://schemas.microsoft.com/office/powerpoint/2010/main" val="2538927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86243-FDCD-0042-9372-50BD462651DA}" type="datetimeFigureOut">
              <a:rPr lang="en-US" smtClean="0"/>
              <a:pPr/>
              <a:t>4/14/2021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99B57-FF49-B34D-8ED2-D26751D288B9}" type="slidenum">
              <a:rPr lang="en-US" smtClean="0"/>
              <a:pPr/>
              <a:t>‹#›</a:t>
            </a:fld>
            <a:endParaRPr lang="en-US" dirty="0"/>
          </a:p>
        </p:txBody>
      </p:sp>
    </p:spTree>
    <p:extLst>
      <p:ext uri="{BB962C8B-B14F-4D97-AF65-F5344CB8AC3E}">
        <p14:creationId xmlns:p14="http://schemas.microsoft.com/office/powerpoint/2010/main" val="1129030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299B57-FF49-B34D-8ED2-D26751D288B9}" type="slidenum">
              <a:rPr lang="en-US" smtClean="0"/>
              <a:pPr/>
              <a:t>1</a:t>
            </a:fld>
            <a:endParaRPr lang="en-US" dirty="0"/>
          </a:p>
        </p:txBody>
      </p:sp>
    </p:spTree>
    <p:extLst>
      <p:ext uri="{BB962C8B-B14F-4D97-AF65-F5344CB8AC3E}">
        <p14:creationId xmlns:p14="http://schemas.microsoft.com/office/powerpoint/2010/main" val="14033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Arial" panose="020B0604020202020204" pitchFamily="34" charset="0"/>
              <a:buChar char="•"/>
            </a:pPr>
            <a:r>
              <a:rPr lang="en-US" b="1" dirty="0"/>
              <a:t>Authentication </a:t>
            </a:r>
            <a:r>
              <a:rPr lang="en-US" b="0" dirty="0"/>
              <a:t>means “securely</a:t>
            </a:r>
            <a:r>
              <a:rPr lang="en-US" b="0" baseline="0" dirty="0"/>
              <a:t> validating” user identities, and there can be multiple authentication schemes that do this. In Niagara, we use strong digest authentication by default (SCRAM-SHA-256), but the design of Niagara is flexible with “pluggable authentication schemes”, which means that someone from the Niagara developer community can write a new approach to authentication &amp; “plug it” in to Niagara.  For example, someone could build a module for digital certificate authentication (PKI), multi-factor authentication, or the authentication scheme of your choice.</a:t>
            </a:r>
          </a:p>
          <a:p>
            <a:pPr marL="171450" indent="-171450">
              <a:buFont typeface="Arial" panose="020B0604020202020204" pitchFamily="34" charset="0"/>
              <a:buChar char="•"/>
            </a:pPr>
            <a:r>
              <a:rPr lang="en-US" b="1" baseline="0" dirty="0"/>
              <a:t>Identity Infrastructure and PKI Integration </a:t>
            </a:r>
            <a:r>
              <a:rPr lang="en-US" b="0" baseline="0" dirty="0"/>
              <a:t>– Niagara supports a variety of different security protocols &amp; identity infrastructure that might be deployed in customer environments. Niagara can be configured to use LDAP authentication (where multiple stations and systems are synced up to use centralized credentials in an LDAP directory) or Kerberos authentication. Niagara is also PKI enabled. by default, we ship Niagara with certificates, and Niagara also comes with certificate management tools so that you can import certificates from your organization’s trusted or third-party Certificate Authority (CA). </a:t>
            </a:r>
          </a:p>
          <a:p>
            <a:pPr marL="171450" indent="-171450">
              <a:buFont typeface="Arial" panose="020B0604020202020204" pitchFamily="34" charset="0"/>
              <a:buChar char="•"/>
            </a:pPr>
            <a:r>
              <a:rPr lang="en-US" b="1" baseline="0" dirty="0"/>
              <a:t>Role-Based Access Control </a:t>
            </a:r>
            <a:r>
              <a:rPr lang="en-US" b="0" baseline="0" dirty="0"/>
              <a:t>– Once a user has been successfully authenticated, it’s important to control access based on what the user has permission to do. In order to accomplish this, we support the concept of providing access control based on the security roles of the authenticated user. Niagara comes with simple tools for user account management, where you create new security roles (like, for example “</a:t>
            </a:r>
            <a:r>
              <a:rPr lang="en-US" b="0" baseline="0" dirty="0" err="1"/>
              <a:t>HVACAdministrator</a:t>
            </a:r>
            <a:r>
              <a:rPr lang="en-US" b="0" baseline="0" dirty="0"/>
              <a:t>”), assign them certain permissions on different components of your system (ex: HVAC components), and then assign those roles to users. This makes access control easier to understand for administrators, and ultimately more secure.</a:t>
            </a:r>
          </a:p>
          <a:p>
            <a:pPr marL="171450" indent="-171450">
              <a:buFont typeface="Arial" panose="020B0604020202020204" pitchFamily="34" charset="0"/>
              <a:buChar char="•"/>
            </a:pPr>
            <a:r>
              <a:rPr lang="en-US" b="1" baseline="0" dirty="0"/>
              <a:t>Authorization at the API level </a:t>
            </a:r>
            <a:r>
              <a:rPr lang="en-US" b="0" baseline="0" dirty="0"/>
              <a:t>– Because Niagara is a flexible framework that will allow you to use modules written by third parties in the Niagara community, it is important to make sure we control what these components can do on Niagara – we do this by using a security manager which enforces access control policy – not just for users, but also for components of the system. This protects sensitive data and restricts third party components from doing things that they shouldn’t be allowed to do.</a:t>
            </a:r>
          </a:p>
          <a:p>
            <a:pPr marL="171450" indent="-171450">
              <a:buFont typeface="Arial" panose="020B0604020202020204" pitchFamily="34" charset="0"/>
              <a:buChar char="•"/>
            </a:pPr>
            <a:r>
              <a:rPr lang="en-US" b="1" baseline="0" dirty="0"/>
              <a:t>Encryption of all communications </a:t>
            </a:r>
            <a:r>
              <a:rPr lang="en-US" b="0" baseline="0" dirty="0"/>
              <a:t>– By default, all communications are encrypted using the Transport Layer Security (TLS) protocol. (This is for FOXS and HTTPS communications), which provides confidentiality of all data transmissions</a:t>
            </a:r>
          </a:p>
          <a:p>
            <a:pPr marL="171450" indent="-171450">
              <a:buFont typeface="Arial" panose="020B0604020202020204" pitchFamily="34" charset="0"/>
              <a:buChar char="•"/>
            </a:pPr>
            <a:r>
              <a:rPr lang="en-US" b="1" baseline="0" dirty="0"/>
              <a:t>Encryption at rest – </a:t>
            </a:r>
            <a:r>
              <a:rPr lang="en-US" b="0" baseline="0" dirty="0"/>
              <a:t>We encrypt sensitive data on disk, providing confidentiality of sensitive data at rest.</a:t>
            </a:r>
          </a:p>
          <a:p>
            <a:pPr marL="171450" indent="-171450">
              <a:buFont typeface="Arial" panose="020B0604020202020204" pitchFamily="34" charset="0"/>
              <a:buChar char="•"/>
            </a:pPr>
            <a:r>
              <a:rPr lang="en-US" b="1" baseline="0" dirty="0"/>
              <a:t>Digitally signed code, validated at run-time. </a:t>
            </a:r>
            <a:r>
              <a:rPr lang="en-US" b="0" baseline="0" dirty="0"/>
              <a:t>To provide assurance that the core framework cannot be tampered with, manipulated, or altered by a malicious third party, we digitally sign our code, and validate it at run-time. A product of public-key cryptography, such a digital signature ensures the integrity of our framework, and it cryptographically binds this to Tridium. What this all means is that if you are running Niagara 4, you have a high degree of assurance that our core framework has not been altered or manipulated.</a:t>
            </a:r>
          </a:p>
          <a:p>
            <a:pPr marL="171450" indent="-171450">
              <a:buFont typeface="Arial" panose="020B0604020202020204" pitchFamily="34" charset="0"/>
              <a:buChar char="•"/>
            </a:pPr>
            <a:r>
              <a:rPr lang="en-US" b="1" baseline="0" dirty="0"/>
              <a:t>JACE-8000 Secure Boot – </a:t>
            </a:r>
            <a:r>
              <a:rPr lang="en-US" b="0" baseline="0" dirty="0"/>
              <a:t>With the JACE-8000, we also protect our boot sector and operating system from alteration and manipulation. Our boot loader validates the signature of our boot sector and main operating system image, providing further assurance that the software on the JACE-8000 has not been manipulated, altered, or compromised.</a:t>
            </a:r>
          </a:p>
          <a:p>
            <a:pPr marL="171450" indent="-171450">
              <a:buFont typeface="Arial" panose="020B0604020202020204" pitchFamily="34" charset="0"/>
              <a:buChar char="•"/>
            </a:pPr>
            <a:r>
              <a:rPr lang="en-US" b="1" baseline="0" dirty="0"/>
              <a:t>Common sense user-account management – </a:t>
            </a:r>
            <a:r>
              <a:rPr lang="en-US" b="0" baseline="0" dirty="0"/>
              <a:t>Niagara provides a flexible framework for account management, and provides mechanisms for integrators and administrators to configure Niagara to adhere to strong security policies of any organizations, regarding password strengths, user lockouts, and many other options. Our documentation, webinars, and articles provide guidance and best practices for securing Niagara.</a:t>
            </a:r>
          </a:p>
          <a:p>
            <a:pPr marL="171450" indent="-171450">
              <a:buFont typeface="Arial" panose="020B0604020202020204" pitchFamily="34" charset="0"/>
              <a:buChar char="•"/>
            </a:pPr>
            <a:r>
              <a:rPr lang="en-US" b="1" baseline="0" dirty="0"/>
              <a:t>Auditing of All User Activity – </a:t>
            </a:r>
            <a:r>
              <a:rPr lang="en-US" b="0" baseline="0" dirty="0"/>
              <a:t>Niagara is set up to audit user activity at levels that can be configured by administrators. This can be helpful when diagnosing problems and potentially detecting threats like brute-force </a:t>
            </a:r>
            <a:r>
              <a:rPr lang="en-US" b="0" baseline="0"/>
              <a:t>login attempts. </a:t>
            </a:r>
            <a:endParaRPr lang="en-US" b="1" baseline="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640A679-8C76-4A6E-8BA6-501750C3E5F8}" type="slidenum">
              <a:rPr lang="en-US" smtClean="0"/>
              <a:pPr/>
              <a:t>2</a:t>
            </a:fld>
            <a:endParaRPr lang="en-US" dirty="0"/>
          </a:p>
        </p:txBody>
      </p:sp>
    </p:spTree>
    <p:extLst>
      <p:ext uri="{BB962C8B-B14F-4D97-AF65-F5344CB8AC3E}">
        <p14:creationId xmlns:p14="http://schemas.microsoft.com/office/powerpoint/2010/main" val="184321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Arial" panose="020B0604020202020204" pitchFamily="34" charset="0"/>
              <a:buChar char="•"/>
            </a:pPr>
            <a:r>
              <a:rPr lang="en-US" b="1" dirty="0"/>
              <a:t>Authentication </a:t>
            </a:r>
            <a:r>
              <a:rPr lang="en-US" b="0" dirty="0"/>
              <a:t>means “securely</a:t>
            </a:r>
            <a:r>
              <a:rPr lang="en-US" b="0" baseline="0" dirty="0"/>
              <a:t> validating” user identities, and there can be multiple authentication schemes that do this. In Niagara, we use strong digest authentication by default (SCRAM-SHA-256), but the design of Niagara is flexible with “pluggable authentication schemes”, which means that someone from the Niagara developer community can write a new approach to authentication &amp; “plug it” in to Niagara.  For example, someone could build a module for digital certificate authentication (PKI), multi-factor authentication, or the authentication scheme of your choice.</a:t>
            </a:r>
          </a:p>
          <a:p>
            <a:pPr marL="171450" indent="-171450">
              <a:buFont typeface="Arial" panose="020B0604020202020204" pitchFamily="34" charset="0"/>
              <a:buChar char="•"/>
            </a:pPr>
            <a:r>
              <a:rPr lang="en-US" b="1" baseline="0" dirty="0"/>
              <a:t>Identity Infrastructure and PKI Integration </a:t>
            </a:r>
            <a:r>
              <a:rPr lang="en-US" b="0" baseline="0" dirty="0"/>
              <a:t>– Niagara supports a variety of different security protocols &amp; identity infrastructure that might be deployed in customer environments. Niagara can be configured to use LDAP authentication (where multiple stations and systems are synced up to use centralized credentials in an LDAP directory) or Kerberos authentication. Niagara is also PKI enabled. by default, we ship Niagara with certificates, and Niagara also comes with certificate management tools so that you can import certificates from your organization’s trusted or third-party Certificate Authority (CA). </a:t>
            </a:r>
          </a:p>
          <a:p>
            <a:pPr marL="171450" indent="-171450">
              <a:buFont typeface="Arial" panose="020B0604020202020204" pitchFamily="34" charset="0"/>
              <a:buChar char="•"/>
            </a:pPr>
            <a:r>
              <a:rPr lang="en-US" b="1" baseline="0" dirty="0"/>
              <a:t>Role-Based Access Control </a:t>
            </a:r>
            <a:r>
              <a:rPr lang="en-US" b="0" baseline="0" dirty="0"/>
              <a:t>– Once a user has been successfully authenticated, it’s important to control access based on what the user has permission to do. In order to accomplish this, we support the concept of providing access control based on the security roles of the authenticated user. Niagara comes with simple tools for user account management, where you create new security roles (like, for example “</a:t>
            </a:r>
            <a:r>
              <a:rPr lang="en-US" b="0" baseline="0" dirty="0" err="1"/>
              <a:t>HVACAdministrator</a:t>
            </a:r>
            <a:r>
              <a:rPr lang="en-US" b="0" baseline="0" dirty="0"/>
              <a:t>”), assign them certain permissions on different components of your system (ex: HVAC components), and then assign those roles to users. This makes access control easier to understand for administrators, and ultimately more secure.</a:t>
            </a:r>
          </a:p>
          <a:p>
            <a:pPr marL="171450" indent="-171450">
              <a:buFont typeface="Arial" panose="020B0604020202020204" pitchFamily="34" charset="0"/>
              <a:buChar char="•"/>
            </a:pPr>
            <a:r>
              <a:rPr lang="en-US" b="1" baseline="0" dirty="0"/>
              <a:t>Authorization at the API level </a:t>
            </a:r>
            <a:r>
              <a:rPr lang="en-US" b="0" baseline="0" dirty="0"/>
              <a:t>– Because Niagara is a flexible framework that will allow you to use modules written by third parties in the Niagara community, it is important to make sure we control what these components can do on Niagara – we do this by using a security manager which enforces access control policy – not just for users, but also for components of the system. This protects sensitive data and restricts third party components from doing things that they shouldn’t be allowed to do.</a:t>
            </a:r>
          </a:p>
          <a:p>
            <a:pPr marL="171450" indent="-171450">
              <a:buFont typeface="Arial" panose="020B0604020202020204" pitchFamily="34" charset="0"/>
              <a:buChar char="•"/>
            </a:pPr>
            <a:r>
              <a:rPr lang="en-US" b="1" baseline="0" dirty="0"/>
              <a:t>Encryption of all communications </a:t>
            </a:r>
            <a:r>
              <a:rPr lang="en-US" b="0" baseline="0" dirty="0"/>
              <a:t>– By default, all communications are encrypted using the Transport Layer Security (TLS) protocol. (This is for FOXS and HTTPS communications), which provides confidentiality of all data transmissions</a:t>
            </a:r>
          </a:p>
          <a:p>
            <a:pPr marL="171450" indent="-171450">
              <a:buFont typeface="Arial" panose="020B0604020202020204" pitchFamily="34" charset="0"/>
              <a:buChar char="•"/>
            </a:pPr>
            <a:r>
              <a:rPr lang="en-US" b="1" baseline="0" dirty="0"/>
              <a:t>Encryption at rest – </a:t>
            </a:r>
            <a:r>
              <a:rPr lang="en-US" b="0" baseline="0" dirty="0"/>
              <a:t>We encrypt sensitive data on disk, providing confidentiality of sensitive data at rest.</a:t>
            </a:r>
          </a:p>
          <a:p>
            <a:pPr marL="171450" indent="-171450">
              <a:buFont typeface="Arial" panose="020B0604020202020204" pitchFamily="34" charset="0"/>
              <a:buChar char="•"/>
            </a:pPr>
            <a:r>
              <a:rPr lang="en-US" b="1" baseline="0" dirty="0"/>
              <a:t>Digitally signed code, validated at run-time. </a:t>
            </a:r>
            <a:r>
              <a:rPr lang="en-US" b="0" baseline="0" dirty="0"/>
              <a:t>To provide assurance that the core framework cannot be tampered with, manipulated, or altered by a malicious third party, we digitally sign our code, and validate it at run-time. A product of public-key cryptography, such a digital signature ensures the integrity of our framework, and it cryptographically binds this to Tridium. What this all means is that if you are running Niagara 4, you have a high degree of assurance that our core framework has not been altered or manipulated.</a:t>
            </a:r>
          </a:p>
          <a:p>
            <a:pPr marL="171450" indent="-171450">
              <a:buFont typeface="Arial" panose="020B0604020202020204" pitchFamily="34" charset="0"/>
              <a:buChar char="•"/>
            </a:pPr>
            <a:r>
              <a:rPr lang="en-US" b="1" baseline="0" dirty="0"/>
              <a:t>JACE-8000 Secure Boot – </a:t>
            </a:r>
            <a:r>
              <a:rPr lang="en-US" b="0" baseline="0" dirty="0"/>
              <a:t>With the JACE-8000, we also protect our boot sector and operating system from alteration and manipulation. Our boot loader validates the signature of our boot sector and main operating system image, providing further assurance that the software on the JACE-8000 has not been manipulated, altered, or compromised.</a:t>
            </a:r>
          </a:p>
          <a:p>
            <a:pPr marL="171450" indent="-171450">
              <a:buFont typeface="Arial" panose="020B0604020202020204" pitchFamily="34" charset="0"/>
              <a:buChar char="•"/>
            </a:pPr>
            <a:r>
              <a:rPr lang="en-US" b="1" baseline="0" dirty="0"/>
              <a:t>Common sense user-account management – </a:t>
            </a:r>
            <a:r>
              <a:rPr lang="en-US" b="0" baseline="0" dirty="0"/>
              <a:t>Niagara provides a flexible framework for account management, and provides mechanisms for integrators and administrators to configure Niagara to adhere to strong security policies of any organizations, regarding password strengths, user lockouts, and many other options. Our documentation, webinars, and articles provide guidance and best practices for securing Niagara.</a:t>
            </a:r>
          </a:p>
          <a:p>
            <a:pPr marL="171450" indent="-171450">
              <a:buFont typeface="Arial" panose="020B0604020202020204" pitchFamily="34" charset="0"/>
              <a:buChar char="•"/>
            </a:pPr>
            <a:r>
              <a:rPr lang="en-US" b="1" baseline="0" dirty="0"/>
              <a:t>Auditing of All User Activity – </a:t>
            </a:r>
            <a:r>
              <a:rPr lang="en-US" b="0" baseline="0" dirty="0"/>
              <a:t>Niagara is set up to audit user activity at levels that can be configured by administrators. This can be helpful when diagnosing problems and potentially detecting threats like brute-force </a:t>
            </a:r>
            <a:r>
              <a:rPr lang="en-US" b="0" baseline="0"/>
              <a:t>login attempts. </a:t>
            </a:r>
            <a:endParaRPr lang="en-US" b="1" baseline="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640A679-8C76-4A6E-8BA6-501750C3E5F8}" type="slidenum">
              <a:rPr lang="en-US" smtClean="0"/>
              <a:pPr/>
              <a:t>3</a:t>
            </a:fld>
            <a:endParaRPr lang="en-US" dirty="0"/>
          </a:p>
        </p:txBody>
      </p:sp>
    </p:spTree>
    <p:extLst>
      <p:ext uri="{BB962C8B-B14F-4D97-AF65-F5344CB8AC3E}">
        <p14:creationId xmlns:p14="http://schemas.microsoft.com/office/powerpoint/2010/main" val="63547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4864" marR="0" indent="0" algn="l" rtl="0" eaLnBrk="1" fontAlgn="base" latinLnBrk="0" hangingPunct="1">
              <a:lnSpc>
                <a:spcPct val="107000"/>
              </a:lnSpc>
              <a:spcBef>
                <a:spcPts val="0"/>
              </a:spcBef>
              <a:spcAft>
                <a:spcPts val="0"/>
              </a:spcAft>
            </a:pPr>
            <a:endParaRPr lang="en-US" sz="1200" b="1" i="0" u="none" strike="noStrike" kern="1200" spc="0" baseline="0" dirty="0">
              <a:solidFill>
                <a:schemeClr val="tx1"/>
              </a:solidFill>
              <a:latin typeface="Helvetica Light"/>
              <a:ea typeface="Calibri"/>
              <a:cs typeface="Times New Roman"/>
            </a:endParaRPr>
          </a:p>
          <a:p>
            <a:pPr marL="228600" marR="0" indent="-164592" algn="l" rtl="0" eaLnBrk="1" fontAlgn="auto" latinLnBrk="0" hangingPunct="1">
              <a:lnSpc>
                <a:spcPct val="107000"/>
              </a:lnSpc>
              <a:spcBef>
                <a:spcPts val="0"/>
              </a:spcBef>
              <a:spcAft>
                <a:spcPts val="0"/>
              </a:spcAft>
            </a:pPr>
            <a:endParaRPr lang="en-US" sz="1200" b="0" i="0" u="none" strike="noStrike" kern="1200" dirty="0">
              <a:solidFill>
                <a:schemeClr val="tx1"/>
              </a:solidFill>
              <a:latin typeface="+mn-lt"/>
              <a:ea typeface="Calibri"/>
              <a:cs typeface="Times New Roman"/>
            </a:endParaRPr>
          </a:p>
          <a:p>
            <a:pPr marL="283464" marR="0" indent="0" algn="l" rtl="0" eaLnBrk="1" fontAlgn="t" latinLnBrk="0" hangingPunct="1">
              <a:lnSpc>
                <a:spcPct val="107000"/>
              </a:lnSpc>
              <a:spcBef>
                <a:spcPts val="0"/>
              </a:spcBef>
              <a:spcAft>
                <a:spcPts val="0"/>
              </a:spcAft>
            </a:pPr>
            <a:endParaRPr lang="en-US" sz="1200" b="0" i="0" u="none" strike="noStrike" kern="1200" dirty="0">
              <a:solidFill>
                <a:schemeClr val="tx1"/>
              </a:solidFill>
              <a:latin typeface="Helvetica  "/>
              <a:ea typeface="Calibri"/>
              <a:cs typeface="Times New Roman"/>
            </a:endParaRPr>
          </a:p>
          <a:p>
            <a:endParaRPr lang="en-US" b="1" dirty="0"/>
          </a:p>
        </p:txBody>
      </p:sp>
      <p:sp>
        <p:nvSpPr>
          <p:cNvPr id="4" name="Slide Number Placeholder 3"/>
          <p:cNvSpPr>
            <a:spLocks noGrp="1"/>
          </p:cNvSpPr>
          <p:nvPr>
            <p:ph type="sldNum" sz="quarter" idx="10"/>
          </p:nvPr>
        </p:nvSpPr>
        <p:spPr/>
        <p:txBody>
          <a:bodyPr/>
          <a:lstStyle/>
          <a:p>
            <a:fld id="{8640A679-8C76-4A6E-8BA6-501750C3E5F8}" type="slidenum">
              <a:rPr lang="en-US" smtClean="0"/>
              <a:pPr/>
              <a:t>4</a:t>
            </a:fld>
            <a:endParaRPr lang="en-US" dirty="0"/>
          </a:p>
        </p:txBody>
      </p:sp>
    </p:spTree>
    <p:extLst>
      <p:ext uri="{BB962C8B-B14F-4D97-AF65-F5344CB8AC3E}">
        <p14:creationId xmlns:p14="http://schemas.microsoft.com/office/powerpoint/2010/main" val="414348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when</a:t>
            </a:r>
            <a:r>
              <a:rPr lang="en-US" baseline="0" dirty="0"/>
              <a:t> you have a lot of devices, it’s important that you know their security posture.  </a:t>
            </a:r>
          </a:p>
          <a:p>
            <a:endParaRPr lang="en-US" baseline="0" dirty="0"/>
          </a:p>
          <a:p>
            <a:r>
              <a:rPr lang="en-US" baseline="0" dirty="0"/>
              <a:t>We created a security dashboard for Niagara stations to give you visibility in how well you’re doing configuring all the security settings.  The great thing here is – not only will it allow you to see what settings you might want to change based on cybersecurity best practices, but it will allow you to drill down to the configuration setting to change it.  </a:t>
            </a:r>
          </a:p>
          <a:p>
            <a:br>
              <a:rPr lang="en-US" baseline="0" dirty="0"/>
            </a:br>
            <a:r>
              <a:rPr lang="en-US" baseline="0" dirty="0"/>
              <a:t>And not only will you have this at the station level, you’ll now have this at the supervisor level, which means you will have an enterprise level view of all of your stations. </a:t>
            </a:r>
            <a:endParaRPr lang="en-US" dirty="0"/>
          </a:p>
        </p:txBody>
      </p:sp>
      <p:sp>
        <p:nvSpPr>
          <p:cNvPr id="4" name="Slide Number Placeholder 3"/>
          <p:cNvSpPr>
            <a:spLocks noGrp="1"/>
          </p:cNvSpPr>
          <p:nvPr>
            <p:ph type="sldNum" sz="quarter" idx="10"/>
          </p:nvPr>
        </p:nvSpPr>
        <p:spPr/>
        <p:txBody>
          <a:bodyPr/>
          <a:lstStyle/>
          <a:p>
            <a:fld id="{B93AFEFA-CADD-40B1-AE32-9248E5604CB0}" type="slidenum">
              <a:rPr lang="en-US" smtClean="0"/>
              <a:t>6</a:t>
            </a:fld>
            <a:endParaRPr lang="en-US"/>
          </a:p>
        </p:txBody>
      </p:sp>
    </p:spTree>
    <p:extLst>
      <p:ext uri="{BB962C8B-B14F-4D97-AF65-F5344CB8AC3E}">
        <p14:creationId xmlns:p14="http://schemas.microsoft.com/office/powerpoint/2010/main" val="387842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299B57-FF49-B34D-8ED2-D26751D288B9}" type="slidenum">
              <a:rPr lang="en-US" smtClean="0"/>
              <a:pPr/>
              <a:t>8</a:t>
            </a:fld>
            <a:endParaRPr lang="en-US" dirty="0"/>
          </a:p>
        </p:txBody>
      </p:sp>
    </p:spTree>
    <p:extLst>
      <p:ext uri="{BB962C8B-B14F-4D97-AF65-F5344CB8AC3E}">
        <p14:creationId xmlns:p14="http://schemas.microsoft.com/office/powerpoint/2010/main" val="3791587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946775"/>
          </a:xfrm>
        </p:spPr>
        <p:txBody>
          <a:bodyPr/>
          <a:lstStyle/>
          <a:p>
            <a:r>
              <a:rPr lang="en-US" dirty="0"/>
              <a:t>Click icon to add picture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9144004" cy="5946775"/>
          </a:xfrm>
          <a:prstGeom prst="rect">
            <a:avLst/>
          </a:prstGeom>
          <a:ln w="28575" cmpd="sng">
            <a:noFill/>
          </a:ln>
          <a:effectLst/>
        </p:spPr>
      </p:pic>
      <p:sp>
        <p:nvSpPr>
          <p:cNvPr id="7" name="Rectangle 6"/>
          <p:cNvSpPr/>
          <p:nvPr userDrawn="1"/>
        </p:nvSpPr>
        <p:spPr>
          <a:xfrm>
            <a:off x="-1" y="1603375"/>
            <a:ext cx="8685213" cy="2279650"/>
          </a:xfrm>
          <a:custGeom>
            <a:avLst/>
            <a:gdLst>
              <a:gd name="connsiteX0" fmla="*/ 0 w 7772400"/>
              <a:gd name="connsiteY0" fmla="*/ 0 h 2279650"/>
              <a:gd name="connsiteX1" fmla="*/ 7772400 w 7772400"/>
              <a:gd name="connsiteY1" fmla="*/ 0 h 2279650"/>
              <a:gd name="connsiteX2" fmla="*/ 7772400 w 7772400"/>
              <a:gd name="connsiteY2" fmla="*/ 2279650 h 2279650"/>
              <a:gd name="connsiteX3" fmla="*/ 0 w 7772400"/>
              <a:gd name="connsiteY3" fmla="*/ 2279650 h 2279650"/>
              <a:gd name="connsiteX4" fmla="*/ 0 w 7772400"/>
              <a:gd name="connsiteY4" fmla="*/ 0 h 2279650"/>
              <a:gd name="connsiteX0" fmla="*/ 0 w 7772400"/>
              <a:gd name="connsiteY0" fmla="*/ 0 h 2279650"/>
              <a:gd name="connsiteX1" fmla="*/ 6401432 w 7772400"/>
              <a:gd name="connsiteY1" fmla="*/ 0 h 2279650"/>
              <a:gd name="connsiteX2" fmla="*/ 7772400 w 7772400"/>
              <a:gd name="connsiteY2" fmla="*/ 2279650 h 2279650"/>
              <a:gd name="connsiteX3" fmla="*/ 0 w 7772400"/>
              <a:gd name="connsiteY3" fmla="*/ 2279650 h 2279650"/>
              <a:gd name="connsiteX4" fmla="*/ 0 w 7772400"/>
              <a:gd name="connsiteY4" fmla="*/ 0 h 227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79650">
                <a:moveTo>
                  <a:pt x="0" y="0"/>
                </a:moveTo>
                <a:lnTo>
                  <a:pt x="6401432" y="0"/>
                </a:lnTo>
                <a:lnTo>
                  <a:pt x="7772400" y="2279650"/>
                </a:lnTo>
                <a:lnTo>
                  <a:pt x="0" y="2279650"/>
                </a:lnTo>
                <a:lnTo>
                  <a:pt x="0" y="0"/>
                </a:lnTo>
                <a:close/>
              </a:path>
            </a:pathLst>
          </a:cu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9104" y="1964181"/>
            <a:ext cx="6850324" cy="835666"/>
          </a:xfrm>
        </p:spPr>
        <p:txBody>
          <a:bodyPr/>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9104" y="2799847"/>
            <a:ext cx="6850324" cy="692746"/>
          </a:xfrm>
        </p:spPr>
        <p:txBody>
          <a:bodyPr>
            <a:normAutofit/>
          </a:bodyPr>
          <a:lstStyle>
            <a:lvl1pPr marL="0" indent="0" algn="l">
              <a:buNone/>
              <a:defRPr sz="3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9429" y="6234478"/>
            <a:ext cx="1367371" cy="243742"/>
          </a:xfrm>
          <a:prstGeom prst="rect">
            <a:avLst/>
          </a:prstGeom>
        </p:spPr>
      </p:pic>
    </p:spTree>
    <p:extLst>
      <p:ext uri="{BB962C8B-B14F-4D97-AF65-F5344CB8AC3E}">
        <p14:creationId xmlns:p14="http://schemas.microsoft.com/office/powerpoint/2010/main" val="305324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Acro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05200" y="6234358"/>
            <a:ext cx="2133600" cy="365125"/>
          </a:xfrm>
        </p:spPr>
        <p:txBody>
          <a:bodyPr/>
          <a:lstStyle>
            <a:lvl1pPr algn="ctr">
              <a:defRPr/>
            </a:lvl1pPr>
          </a:lstStyle>
          <a:p>
            <a:fld id="{C18E5D17-5618-B74E-A3ED-63BC40931B7F}" type="slidenum">
              <a:rPr lang="en-US" smtClean="0"/>
              <a:pPr/>
              <a:t>‹#›</a:t>
            </a:fld>
            <a:endParaRPr lang="en-US" dirty="0"/>
          </a:p>
        </p:txBody>
      </p:sp>
      <p:pic>
        <p:nvPicPr>
          <p:cNvPr id="9" name="Picture 8" descr="tridium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9429" y="6234358"/>
            <a:ext cx="1367371" cy="243983"/>
          </a:xfrm>
          <a:prstGeom prst="rect">
            <a:avLst/>
          </a:prstGeom>
        </p:spPr>
      </p:pic>
    </p:spTree>
    <p:extLst>
      <p:ext uri="{BB962C8B-B14F-4D97-AF65-F5344CB8AC3E}">
        <p14:creationId xmlns:p14="http://schemas.microsoft.com/office/powerpoint/2010/main" val="217825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wo Colum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89708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05200" y="6234358"/>
            <a:ext cx="2133600" cy="365125"/>
          </a:xfrm>
        </p:spPr>
        <p:txBody>
          <a:bodyPr/>
          <a:lstStyle>
            <a:lvl1pPr algn="ctr">
              <a:defRPr/>
            </a:lvl1pPr>
          </a:lstStyle>
          <a:p>
            <a:fld id="{C18E5D17-5618-B74E-A3ED-63BC40931B7F}" type="slidenum">
              <a:rPr lang="en-US" smtClean="0"/>
              <a:pPr/>
              <a:t>‹#›</a:t>
            </a:fld>
            <a:endParaRPr lang="en-US" dirty="0"/>
          </a:p>
        </p:txBody>
      </p:sp>
      <p:pic>
        <p:nvPicPr>
          <p:cNvPr id="9" name="Picture 8" descr="tridium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9429" y="6234358"/>
            <a:ext cx="1367371" cy="243983"/>
          </a:xfrm>
          <a:prstGeom prst="rect">
            <a:avLst/>
          </a:prstGeom>
        </p:spPr>
      </p:pic>
      <p:sp>
        <p:nvSpPr>
          <p:cNvPr id="11" name="Text Placeholder 10"/>
          <p:cNvSpPr>
            <a:spLocks noGrp="1"/>
          </p:cNvSpPr>
          <p:nvPr>
            <p:ph type="body" sz="quarter" idx="13" hasCustomPrompt="1"/>
          </p:nvPr>
        </p:nvSpPr>
        <p:spPr>
          <a:xfrm>
            <a:off x="457201" y="6234113"/>
            <a:ext cx="1919514" cy="365125"/>
          </a:xfrm>
        </p:spPr>
        <p:txBody>
          <a:bodyPr anchor="ctr">
            <a:normAutofit/>
          </a:bodyPr>
          <a:lstStyle>
            <a:lvl1pPr>
              <a:defRPr sz="1200" b="0" i="0">
                <a:solidFill>
                  <a:schemeClr val="tx2"/>
                </a:solidFill>
                <a:latin typeface="Helvetica"/>
                <a:cs typeface="Helvetica"/>
              </a:defRPr>
            </a:lvl1pPr>
          </a:lstStyle>
          <a:p>
            <a:pPr lvl="0"/>
            <a:r>
              <a:rPr lang="en-US" dirty="0"/>
              <a:t>SECTION NAME</a:t>
            </a:r>
          </a:p>
        </p:txBody>
      </p:sp>
      <p:sp>
        <p:nvSpPr>
          <p:cNvPr id="7" name="Content Placeholder 2"/>
          <p:cNvSpPr>
            <a:spLocks noGrp="1"/>
          </p:cNvSpPr>
          <p:nvPr>
            <p:ph idx="14"/>
          </p:nvPr>
        </p:nvSpPr>
        <p:spPr>
          <a:xfrm>
            <a:off x="4789714" y="1600200"/>
            <a:ext cx="389708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484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Four Block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897086" cy="2146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05200" y="6234358"/>
            <a:ext cx="2133600" cy="365125"/>
          </a:xfrm>
        </p:spPr>
        <p:txBody>
          <a:bodyPr/>
          <a:lstStyle>
            <a:lvl1pPr algn="ctr">
              <a:defRPr/>
            </a:lvl1pPr>
          </a:lstStyle>
          <a:p>
            <a:fld id="{C18E5D17-5618-B74E-A3ED-63BC40931B7F}" type="slidenum">
              <a:rPr lang="en-US" smtClean="0"/>
              <a:pPr/>
              <a:t>‹#›</a:t>
            </a:fld>
            <a:endParaRPr lang="en-US" dirty="0"/>
          </a:p>
        </p:txBody>
      </p:sp>
      <p:pic>
        <p:nvPicPr>
          <p:cNvPr id="9" name="Picture 8" descr="tridium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9429" y="6234358"/>
            <a:ext cx="1367371" cy="243983"/>
          </a:xfrm>
          <a:prstGeom prst="rect">
            <a:avLst/>
          </a:prstGeom>
        </p:spPr>
      </p:pic>
      <p:sp>
        <p:nvSpPr>
          <p:cNvPr id="11" name="Text Placeholder 10"/>
          <p:cNvSpPr>
            <a:spLocks noGrp="1"/>
          </p:cNvSpPr>
          <p:nvPr>
            <p:ph type="body" sz="quarter" idx="13" hasCustomPrompt="1"/>
          </p:nvPr>
        </p:nvSpPr>
        <p:spPr>
          <a:xfrm>
            <a:off x="457201" y="6234113"/>
            <a:ext cx="1919514" cy="365125"/>
          </a:xfrm>
        </p:spPr>
        <p:txBody>
          <a:bodyPr anchor="ctr">
            <a:normAutofit/>
          </a:bodyPr>
          <a:lstStyle>
            <a:lvl1pPr>
              <a:defRPr sz="1200" b="0" i="0">
                <a:solidFill>
                  <a:schemeClr val="tx2"/>
                </a:solidFill>
                <a:latin typeface="Helvetica"/>
                <a:cs typeface="Helvetica"/>
              </a:defRPr>
            </a:lvl1pPr>
          </a:lstStyle>
          <a:p>
            <a:pPr lvl="0"/>
            <a:r>
              <a:rPr lang="en-US" dirty="0"/>
              <a:t>SECTION NAME</a:t>
            </a:r>
          </a:p>
        </p:txBody>
      </p:sp>
      <p:sp>
        <p:nvSpPr>
          <p:cNvPr id="7" name="Content Placeholder 2"/>
          <p:cNvSpPr>
            <a:spLocks noGrp="1"/>
          </p:cNvSpPr>
          <p:nvPr>
            <p:ph idx="14"/>
          </p:nvPr>
        </p:nvSpPr>
        <p:spPr>
          <a:xfrm>
            <a:off x="4789714" y="1600200"/>
            <a:ext cx="3897086" cy="2146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5"/>
          </p:nvPr>
        </p:nvSpPr>
        <p:spPr>
          <a:xfrm>
            <a:off x="457200" y="3982357"/>
            <a:ext cx="3897086" cy="2140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789714" y="3982357"/>
            <a:ext cx="3897086" cy="2140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87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NF15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200" y="0"/>
            <a:ext cx="8280000" cy="1176000"/>
          </a:xfrm>
        </p:spPr>
        <p:txBody>
          <a:bodyPr>
            <a:normAutofit/>
          </a:bodyPr>
          <a:lstStyle>
            <a:lvl1pPr algn="l">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3225" y="1680000"/>
            <a:ext cx="8308051" cy="4560000"/>
          </a:xfrm>
        </p:spPr>
        <p:txBody>
          <a:bodyPr>
            <a:normAutofit/>
          </a:bodyPr>
          <a:lstStyle>
            <a:lvl1pPr marL="169863" indent="-169863">
              <a:defRPr sz="2400">
                <a:solidFill>
                  <a:srgbClr val="0088CE"/>
                </a:solidFill>
              </a:defRPr>
            </a:lvl1pPr>
            <a:lvl2pPr>
              <a:defRPr sz="2000">
                <a:solidFill>
                  <a:srgbClr val="0088CE"/>
                </a:solidFill>
              </a:defRPr>
            </a:lvl2pPr>
            <a:lvl3pPr>
              <a:defRPr sz="1800">
                <a:solidFill>
                  <a:srgbClr val="0088CE"/>
                </a:solidFill>
              </a:defRPr>
            </a:lvl3pPr>
            <a:lvl4pPr>
              <a:defRPr sz="1600">
                <a:solidFill>
                  <a:srgbClr val="0088CE"/>
                </a:solidFill>
              </a:defRPr>
            </a:lvl4pPr>
            <a:lvl5pPr>
              <a:defRPr sz="1600">
                <a:solidFill>
                  <a:srgbClr val="0088C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03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NF15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422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NF15 Two Sec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437321" y="0"/>
            <a:ext cx="8280000" cy="1176000"/>
          </a:xfrm>
        </p:spPr>
        <p:txBody>
          <a:bodyPr/>
          <a:lstStyle/>
          <a:p>
            <a:r>
              <a:rPr lang="en-US" dirty="0"/>
              <a:t>Click to edit Master title style</a:t>
            </a:r>
          </a:p>
        </p:txBody>
      </p:sp>
      <p:sp>
        <p:nvSpPr>
          <p:cNvPr id="3" name="Content Placeholder 2"/>
          <p:cNvSpPr>
            <a:spLocks noGrp="1"/>
          </p:cNvSpPr>
          <p:nvPr>
            <p:ph sz="half" idx="1"/>
          </p:nvPr>
        </p:nvSpPr>
        <p:spPr>
          <a:xfrm>
            <a:off x="453225" y="1680000"/>
            <a:ext cx="4140000" cy="4560000"/>
          </a:xfrm>
        </p:spPr>
        <p:txBody>
          <a:bodyPr/>
          <a:lstStyle>
            <a:lvl1pPr>
              <a:buClr>
                <a:srgbClr val="0088CE"/>
              </a:buClr>
              <a:defRPr sz="2400"/>
            </a:lvl1pPr>
            <a:lvl2pPr>
              <a:buClr>
                <a:srgbClr val="0088CE"/>
              </a:buClr>
              <a:defRPr sz="2000"/>
            </a:lvl2pPr>
            <a:lvl3pPr>
              <a:buClr>
                <a:srgbClr val="0088CE"/>
              </a:buClr>
              <a:defRPr sz="2000"/>
            </a:lvl3pPr>
            <a:lvl4pPr>
              <a:buClr>
                <a:srgbClr val="0088CE"/>
              </a:buClr>
              <a:defRPr sz="1800"/>
            </a:lvl4pPr>
            <a:lvl5pPr>
              <a:buClr>
                <a:srgbClr val="0088CE"/>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6000" y="1680000"/>
            <a:ext cx="4140000" cy="4560000"/>
          </a:xfrm>
        </p:spPr>
        <p:txBody>
          <a:bodyPr/>
          <a:lstStyle>
            <a:lvl1pPr>
              <a:buClr>
                <a:srgbClr val="0088CE"/>
              </a:buClr>
              <a:defRPr sz="2400"/>
            </a:lvl1pPr>
            <a:lvl2pPr>
              <a:buClr>
                <a:srgbClr val="0088CE"/>
              </a:buClr>
              <a:defRPr sz="2000"/>
            </a:lvl2pPr>
            <a:lvl3pPr>
              <a:buClr>
                <a:srgbClr val="0088CE"/>
              </a:buClr>
              <a:defRPr sz="2000"/>
            </a:lvl3pPr>
            <a:lvl4pPr>
              <a:buClr>
                <a:srgbClr val="0088CE"/>
              </a:buClr>
              <a:defRPr sz="1800"/>
            </a:lvl4pPr>
            <a:lvl5pPr>
              <a:buClr>
                <a:srgbClr val="0088CE"/>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890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2" name="Picture 3" descr="grid-dark.png"/>
          <p:cNvPicPr>
            <a:picLocks noChangeAspect="1"/>
          </p:cNvPicPr>
          <p:nvPr userDrawn="1"/>
        </p:nvPicPr>
        <p:blipFill>
          <a:blip r:embed="rId2" cstate="email"/>
          <a:srcRect/>
          <a:stretch>
            <a:fillRect/>
          </a:stretch>
        </p:blipFill>
        <p:spPr bwMode="auto">
          <a:xfrm>
            <a:off x="3044825" y="-1731433"/>
            <a:ext cx="9220200" cy="8602133"/>
          </a:xfrm>
          <a:prstGeom prst="rect">
            <a:avLst/>
          </a:prstGeom>
          <a:noFill/>
          <a:ln w="9525">
            <a:noFill/>
            <a:miter lim="800000"/>
            <a:headEnd/>
            <a:tailEnd/>
          </a:ln>
        </p:spPr>
      </p:pic>
      <p:pic>
        <p:nvPicPr>
          <p:cNvPr id="3" name="Picture 4"/>
          <p:cNvPicPr>
            <a:picLocks noChangeAspect="1"/>
          </p:cNvPicPr>
          <p:nvPr userDrawn="1"/>
        </p:nvPicPr>
        <p:blipFill>
          <a:blip r:embed="rId3" cstate="email"/>
          <a:srcRect/>
          <a:stretch>
            <a:fillRect/>
          </a:stretch>
        </p:blipFill>
        <p:spPr bwMode="auto">
          <a:xfrm>
            <a:off x="7543800" y="6273800"/>
            <a:ext cx="1371600" cy="32173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Red -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176" t="1176"/>
          <a:stretch/>
        </p:blipFill>
        <p:spPr>
          <a:xfrm>
            <a:off x="0" y="0"/>
            <a:ext cx="9142942" cy="6858000"/>
          </a:xfrm>
          <a:prstGeom prst="rect">
            <a:avLst/>
          </a:prstGeom>
        </p:spPr>
      </p:pic>
      <p:sp>
        <p:nvSpPr>
          <p:cNvPr id="2" name="Rectangle 1"/>
          <p:cNvSpPr/>
          <p:nvPr userDrawn="1"/>
        </p:nvSpPr>
        <p:spPr>
          <a:xfrm>
            <a:off x="0" y="0"/>
            <a:ext cx="9148230" cy="6859586"/>
          </a:xfrm>
          <a:prstGeom prst="rect">
            <a:avLst/>
          </a:prstGeom>
          <a:solidFill>
            <a:srgbClr val="D0172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PT_BG_GRID-conve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 y="0"/>
            <a:ext cx="9144000" cy="6858000"/>
          </a:xfrm>
          <a:prstGeom prst="rect">
            <a:avLst/>
          </a:prstGeom>
        </p:spPr>
      </p:pic>
      <p:sp>
        <p:nvSpPr>
          <p:cNvPr id="12" name="Title 1"/>
          <p:cNvSpPr>
            <a:spLocks noGrp="1"/>
          </p:cNvSpPr>
          <p:nvPr>
            <p:ph type="ctrTitle"/>
          </p:nvPr>
        </p:nvSpPr>
        <p:spPr>
          <a:xfrm>
            <a:off x="459104" y="1964181"/>
            <a:ext cx="6850324" cy="835666"/>
          </a:xfrm>
        </p:spPr>
        <p:txBody>
          <a:bodyPr/>
          <a:lstStyle>
            <a:lvl1pPr algn="l">
              <a:defRPr>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459104" y="2799847"/>
            <a:ext cx="6850324" cy="692746"/>
          </a:xfrm>
        </p:spPr>
        <p:txBody>
          <a:bodyPr>
            <a:normAutofit/>
          </a:bodyPr>
          <a:lstStyle>
            <a:lvl1pPr marL="0" indent="0" algn="l">
              <a:buNone/>
              <a:tabLst>
                <a:tab pos="2339975" algn="l"/>
              </a:tabLst>
              <a:defRPr sz="3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9432" y="6234478"/>
            <a:ext cx="1367365" cy="243742"/>
          </a:xfrm>
          <a:prstGeom prst="rect">
            <a:avLst/>
          </a:prstGeom>
        </p:spPr>
      </p:pic>
    </p:spTree>
    <p:extLst>
      <p:ext uri="{BB962C8B-B14F-4D97-AF65-F5344CB8AC3E}">
        <p14:creationId xmlns:p14="http://schemas.microsoft.com/office/powerpoint/2010/main" val="17902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Green -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82"/>
          <a:stretch/>
        </p:blipFill>
        <p:spPr>
          <a:xfrm>
            <a:off x="0" y="0"/>
            <a:ext cx="9144001" cy="6858000"/>
          </a:xfrm>
          <a:prstGeom prst="rect">
            <a:avLst/>
          </a:prstGeom>
        </p:spPr>
      </p:pic>
      <p:sp>
        <p:nvSpPr>
          <p:cNvPr id="2" name="Rectangle 1"/>
          <p:cNvSpPr/>
          <p:nvPr userDrawn="1"/>
        </p:nvSpPr>
        <p:spPr>
          <a:xfrm>
            <a:off x="0" y="0"/>
            <a:ext cx="9148231" cy="6858000"/>
          </a:xfrm>
          <a:prstGeom prst="rect">
            <a:avLst/>
          </a:prstGeom>
          <a:solidFill>
            <a:schemeClr val="accent3">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PT_BG_GRID-conve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1" y="0"/>
            <a:ext cx="9144000" cy="6858000"/>
          </a:xfrm>
          <a:prstGeom prst="rect">
            <a:avLst/>
          </a:prstGeom>
        </p:spPr>
      </p:pic>
      <p:sp>
        <p:nvSpPr>
          <p:cNvPr id="12" name="Title 1"/>
          <p:cNvSpPr>
            <a:spLocks noGrp="1"/>
          </p:cNvSpPr>
          <p:nvPr>
            <p:ph type="ctrTitle"/>
          </p:nvPr>
        </p:nvSpPr>
        <p:spPr>
          <a:xfrm>
            <a:off x="459104" y="1964181"/>
            <a:ext cx="6850324" cy="835666"/>
          </a:xfrm>
        </p:spPr>
        <p:txBody>
          <a:bodyPr/>
          <a:lstStyle>
            <a:lvl1pPr algn="l">
              <a:defRPr>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459104" y="2799847"/>
            <a:ext cx="6850324" cy="692746"/>
          </a:xfrm>
        </p:spPr>
        <p:txBody>
          <a:bodyPr>
            <a:normAutofit/>
          </a:bodyPr>
          <a:lstStyle>
            <a:lvl1pPr marL="0" indent="0" algn="l">
              <a:buNone/>
              <a:tabLst>
                <a:tab pos="2339975" algn="l"/>
              </a:tabLst>
              <a:defRPr sz="3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9432" y="6234478"/>
            <a:ext cx="1367365" cy="243742"/>
          </a:xfrm>
          <a:prstGeom prst="rect">
            <a:avLst/>
          </a:prstGeom>
        </p:spPr>
      </p:pic>
    </p:spTree>
    <p:extLst>
      <p:ext uri="{BB962C8B-B14F-4D97-AF65-F5344CB8AC3E}">
        <p14:creationId xmlns:p14="http://schemas.microsoft.com/office/powerpoint/2010/main" val="171425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Orange -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689"/>
          <a:stretch/>
        </p:blipFill>
        <p:spPr>
          <a:xfrm>
            <a:off x="0" y="0"/>
            <a:ext cx="9148231" cy="6857999"/>
          </a:xfrm>
          <a:prstGeom prst="rect">
            <a:avLst/>
          </a:prstGeom>
        </p:spPr>
      </p:pic>
      <p:sp>
        <p:nvSpPr>
          <p:cNvPr id="2" name="Rectangle 1"/>
          <p:cNvSpPr/>
          <p:nvPr userDrawn="1"/>
        </p:nvSpPr>
        <p:spPr>
          <a:xfrm>
            <a:off x="0" y="-1"/>
            <a:ext cx="9148231" cy="6858000"/>
          </a:xfrm>
          <a:prstGeom prst="rect">
            <a:avLst/>
          </a:prstGeom>
          <a:solidFill>
            <a:schemeClr val="accent4">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PT_BG_GRID-conve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12" name="Title 1"/>
          <p:cNvSpPr>
            <a:spLocks noGrp="1"/>
          </p:cNvSpPr>
          <p:nvPr>
            <p:ph type="ctrTitle"/>
          </p:nvPr>
        </p:nvSpPr>
        <p:spPr>
          <a:xfrm>
            <a:off x="459104" y="1964181"/>
            <a:ext cx="6850324" cy="835666"/>
          </a:xfrm>
        </p:spPr>
        <p:txBody>
          <a:bodyPr/>
          <a:lstStyle>
            <a:lvl1pPr algn="l">
              <a:defRPr>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459104" y="2799847"/>
            <a:ext cx="6850324" cy="692746"/>
          </a:xfrm>
        </p:spPr>
        <p:txBody>
          <a:bodyPr>
            <a:normAutofit/>
          </a:bodyPr>
          <a:lstStyle>
            <a:lvl1pPr marL="0" indent="0" algn="l">
              <a:buNone/>
              <a:tabLst>
                <a:tab pos="2339975" algn="l"/>
              </a:tabLst>
              <a:defRPr sz="3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9432" y="6234478"/>
            <a:ext cx="1367365" cy="243742"/>
          </a:xfrm>
          <a:prstGeom prst="rect">
            <a:avLst/>
          </a:prstGeom>
        </p:spPr>
      </p:pic>
    </p:spTree>
    <p:extLst>
      <p:ext uri="{BB962C8B-B14F-4D97-AF65-F5344CB8AC3E}">
        <p14:creationId xmlns:p14="http://schemas.microsoft.com/office/powerpoint/2010/main" val="171425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Blue -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85" t="918" r="928" b="1294"/>
          <a:stretch/>
        </p:blipFill>
        <p:spPr>
          <a:xfrm>
            <a:off x="0" y="0"/>
            <a:ext cx="9148231" cy="6858000"/>
          </a:xfrm>
          <a:prstGeom prst="rect">
            <a:avLst/>
          </a:prstGeom>
        </p:spPr>
      </p:pic>
      <p:sp>
        <p:nvSpPr>
          <p:cNvPr id="2" name="Rectangle 1"/>
          <p:cNvSpPr/>
          <p:nvPr userDrawn="1"/>
        </p:nvSpPr>
        <p:spPr>
          <a:xfrm>
            <a:off x="0" y="0"/>
            <a:ext cx="9148231" cy="685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PT_BG_GRID-conve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1" y="0"/>
            <a:ext cx="9144000" cy="6858000"/>
          </a:xfrm>
          <a:prstGeom prst="rect">
            <a:avLst/>
          </a:prstGeom>
        </p:spPr>
      </p:pic>
      <p:sp>
        <p:nvSpPr>
          <p:cNvPr id="12" name="Title 1"/>
          <p:cNvSpPr>
            <a:spLocks noGrp="1"/>
          </p:cNvSpPr>
          <p:nvPr>
            <p:ph type="ctrTitle"/>
          </p:nvPr>
        </p:nvSpPr>
        <p:spPr>
          <a:xfrm>
            <a:off x="459104" y="1964181"/>
            <a:ext cx="6850324" cy="835666"/>
          </a:xfrm>
        </p:spPr>
        <p:txBody>
          <a:bodyPr/>
          <a:lstStyle>
            <a:lvl1pPr algn="l">
              <a:defRPr>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459104" y="2799847"/>
            <a:ext cx="6850324" cy="692746"/>
          </a:xfrm>
        </p:spPr>
        <p:txBody>
          <a:bodyPr>
            <a:normAutofit/>
          </a:bodyPr>
          <a:lstStyle>
            <a:lvl1pPr marL="0" indent="0" algn="l">
              <a:buNone/>
              <a:tabLst>
                <a:tab pos="2339975" algn="l"/>
              </a:tabLst>
              <a:defRPr sz="3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9432" y="6234478"/>
            <a:ext cx="1367365" cy="243742"/>
          </a:xfrm>
          <a:prstGeom prst="rect">
            <a:avLst/>
          </a:prstGeom>
        </p:spPr>
      </p:pic>
    </p:spTree>
    <p:extLst>
      <p:ext uri="{BB962C8B-B14F-4D97-AF65-F5344CB8AC3E}">
        <p14:creationId xmlns:p14="http://schemas.microsoft.com/office/powerpoint/2010/main" val="95697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Red - Color">
    <p:bg>
      <p:bgPr>
        <a:solidFill>
          <a:schemeClr val="accent2"/>
        </a:solidFill>
        <a:effectLst/>
      </p:bgPr>
    </p:bg>
    <p:spTree>
      <p:nvGrpSpPr>
        <p:cNvPr id="1" name=""/>
        <p:cNvGrpSpPr/>
        <p:nvPr/>
      </p:nvGrpSpPr>
      <p:grpSpPr>
        <a:xfrm>
          <a:off x="0" y="0"/>
          <a:ext cx="0" cy="0"/>
          <a:chOff x="0" y="0"/>
          <a:chExt cx="0" cy="0"/>
        </a:xfrm>
      </p:grpSpPr>
      <p:pic>
        <p:nvPicPr>
          <p:cNvPr id="6" name="Picture 5" descr="PPT_BG_GRID-conve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 y="1586"/>
            <a:ext cx="9144000" cy="6858000"/>
          </a:xfrm>
          <a:prstGeom prst="rect">
            <a:avLst/>
          </a:prstGeom>
        </p:spPr>
      </p:pic>
      <p:sp>
        <p:nvSpPr>
          <p:cNvPr id="12" name="Title 1"/>
          <p:cNvSpPr>
            <a:spLocks noGrp="1"/>
          </p:cNvSpPr>
          <p:nvPr>
            <p:ph type="ctrTitle"/>
          </p:nvPr>
        </p:nvSpPr>
        <p:spPr>
          <a:xfrm>
            <a:off x="459104" y="1964181"/>
            <a:ext cx="6850324" cy="835666"/>
          </a:xfrm>
        </p:spPr>
        <p:txBody>
          <a:bodyPr/>
          <a:lstStyle>
            <a:lvl1pPr algn="l">
              <a:defRPr>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459104" y="2799847"/>
            <a:ext cx="6850324" cy="692746"/>
          </a:xfrm>
        </p:spPr>
        <p:txBody>
          <a:bodyPr>
            <a:normAutofit/>
          </a:bodyPr>
          <a:lstStyle>
            <a:lvl1pPr marL="0" indent="0" algn="l">
              <a:buNone/>
              <a:defRPr sz="3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9432" y="6234478"/>
            <a:ext cx="1367365" cy="243742"/>
          </a:xfrm>
          <a:prstGeom prst="rect">
            <a:avLst/>
          </a:prstGeom>
        </p:spPr>
      </p:pic>
    </p:spTree>
    <p:extLst>
      <p:ext uri="{BB962C8B-B14F-4D97-AF65-F5344CB8AC3E}">
        <p14:creationId xmlns:p14="http://schemas.microsoft.com/office/powerpoint/2010/main" val="108396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Green - Color">
    <p:bg>
      <p:bgPr>
        <a:solidFill>
          <a:schemeClr val="accent3"/>
        </a:solidFill>
        <a:effectLst/>
      </p:bgPr>
    </p:bg>
    <p:spTree>
      <p:nvGrpSpPr>
        <p:cNvPr id="1" name=""/>
        <p:cNvGrpSpPr/>
        <p:nvPr/>
      </p:nvGrpSpPr>
      <p:grpSpPr>
        <a:xfrm>
          <a:off x="0" y="0"/>
          <a:ext cx="0" cy="0"/>
          <a:chOff x="0" y="0"/>
          <a:chExt cx="0" cy="0"/>
        </a:xfrm>
      </p:grpSpPr>
      <p:pic>
        <p:nvPicPr>
          <p:cNvPr id="6" name="Picture 5" descr="PPT_BG_GRID-conve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 y="1586"/>
            <a:ext cx="9144000" cy="6858000"/>
          </a:xfrm>
          <a:prstGeom prst="rect">
            <a:avLst/>
          </a:prstGeom>
        </p:spPr>
      </p:pic>
      <p:sp>
        <p:nvSpPr>
          <p:cNvPr id="12" name="Title 1"/>
          <p:cNvSpPr>
            <a:spLocks noGrp="1"/>
          </p:cNvSpPr>
          <p:nvPr>
            <p:ph type="ctrTitle"/>
          </p:nvPr>
        </p:nvSpPr>
        <p:spPr>
          <a:xfrm>
            <a:off x="459104" y="1964181"/>
            <a:ext cx="6850324" cy="835666"/>
          </a:xfrm>
        </p:spPr>
        <p:txBody>
          <a:bodyPr/>
          <a:lstStyle>
            <a:lvl1pPr algn="l">
              <a:defRPr>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459104" y="2799847"/>
            <a:ext cx="6850324" cy="692746"/>
          </a:xfrm>
        </p:spPr>
        <p:txBody>
          <a:bodyPr>
            <a:normAutofit/>
          </a:bodyPr>
          <a:lstStyle>
            <a:lvl1pPr marL="0" indent="0" algn="l">
              <a:buNone/>
              <a:defRPr sz="3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9432" y="6234478"/>
            <a:ext cx="1367365" cy="243742"/>
          </a:xfrm>
          <a:prstGeom prst="rect">
            <a:avLst/>
          </a:prstGeom>
        </p:spPr>
      </p:pic>
    </p:spTree>
    <p:extLst>
      <p:ext uri="{BB962C8B-B14F-4D97-AF65-F5344CB8AC3E}">
        <p14:creationId xmlns:p14="http://schemas.microsoft.com/office/powerpoint/2010/main" val="3621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lide Orange - Color">
    <p:bg>
      <p:bgPr>
        <a:solidFill>
          <a:schemeClr val="accent4"/>
        </a:solidFill>
        <a:effectLst/>
      </p:bgPr>
    </p:bg>
    <p:spTree>
      <p:nvGrpSpPr>
        <p:cNvPr id="1" name=""/>
        <p:cNvGrpSpPr/>
        <p:nvPr/>
      </p:nvGrpSpPr>
      <p:grpSpPr>
        <a:xfrm>
          <a:off x="0" y="0"/>
          <a:ext cx="0" cy="0"/>
          <a:chOff x="0" y="0"/>
          <a:chExt cx="0" cy="0"/>
        </a:xfrm>
      </p:grpSpPr>
      <p:pic>
        <p:nvPicPr>
          <p:cNvPr id="6" name="Picture 5" descr="PPT_BG_GRID-conve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 y="1586"/>
            <a:ext cx="9144000" cy="6858000"/>
          </a:xfrm>
          <a:prstGeom prst="rect">
            <a:avLst/>
          </a:prstGeom>
        </p:spPr>
      </p:pic>
      <p:sp>
        <p:nvSpPr>
          <p:cNvPr id="12" name="Title 1"/>
          <p:cNvSpPr>
            <a:spLocks noGrp="1"/>
          </p:cNvSpPr>
          <p:nvPr>
            <p:ph type="ctrTitle"/>
          </p:nvPr>
        </p:nvSpPr>
        <p:spPr>
          <a:xfrm>
            <a:off x="459104" y="1964181"/>
            <a:ext cx="6850324" cy="835666"/>
          </a:xfrm>
        </p:spPr>
        <p:txBody>
          <a:bodyPr/>
          <a:lstStyle>
            <a:lvl1pPr algn="l">
              <a:defRPr>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459104" y="2799847"/>
            <a:ext cx="6850324" cy="692746"/>
          </a:xfrm>
        </p:spPr>
        <p:txBody>
          <a:bodyPr>
            <a:normAutofit/>
          </a:bodyPr>
          <a:lstStyle>
            <a:lvl1pPr marL="0" indent="0" algn="l">
              <a:buNone/>
              <a:defRPr sz="3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9432" y="6234478"/>
            <a:ext cx="1367365" cy="243742"/>
          </a:xfrm>
          <a:prstGeom prst="rect">
            <a:avLst/>
          </a:prstGeom>
        </p:spPr>
      </p:pic>
    </p:spTree>
    <p:extLst>
      <p:ext uri="{BB962C8B-B14F-4D97-AF65-F5344CB8AC3E}">
        <p14:creationId xmlns:p14="http://schemas.microsoft.com/office/powerpoint/2010/main" val="362176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Blue - Color">
    <p:bg>
      <p:bgPr>
        <a:solidFill>
          <a:schemeClr val="accent1"/>
        </a:solidFill>
        <a:effectLst/>
      </p:bgPr>
    </p:bg>
    <p:spTree>
      <p:nvGrpSpPr>
        <p:cNvPr id="1" name=""/>
        <p:cNvGrpSpPr/>
        <p:nvPr/>
      </p:nvGrpSpPr>
      <p:grpSpPr>
        <a:xfrm>
          <a:off x="0" y="0"/>
          <a:ext cx="0" cy="0"/>
          <a:chOff x="0" y="0"/>
          <a:chExt cx="0" cy="0"/>
        </a:xfrm>
      </p:grpSpPr>
      <p:pic>
        <p:nvPicPr>
          <p:cNvPr id="6" name="Picture 5" descr="PPT_BG_GRID-conve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 y="1586"/>
            <a:ext cx="9144000" cy="6858000"/>
          </a:xfrm>
          <a:prstGeom prst="rect">
            <a:avLst/>
          </a:prstGeom>
        </p:spPr>
      </p:pic>
      <p:sp>
        <p:nvSpPr>
          <p:cNvPr id="12" name="Title 1"/>
          <p:cNvSpPr>
            <a:spLocks noGrp="1"/>
          </p:cNvSpPr>
          <p:nvPr>
            <p:ph type="ctrTitle"/>
          </p:nvPr>
        </p:nvSpPr>
        <p:spPr>
          <a:xfrm>
            <a:off x="459104" y="1964181"/>
            <a:ext cx="6850324" cy="835666"/>
          </a:xfrm>
        </p:spPr>
        <p:txBody>
          <a:bodyPr/>
          <a:lstStyle>
            <a:lvl1pPr algn="l">
              <a:defRPr>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459104" y="2799847"/>
            <a:ext cx="6850324" cy="692746"/>
          </a:xfrm>
        </p:spPr>
        <p:txBody>
          <a:bodyPr>
            <a:normAutofit/>
          </a:bodyPr>
          <a:lstStyle>
            <a:lvl1pPr marL="0" indent="0" algn="l">
              <a:buNone/>
              <a:defRPr sz="3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9432" y="6234478"/>
            <a:ext cx="1367365" cy="243742"/>
          </a:xfrm>
          <a:prstGeom prst="rect">
            <a:avLst/>
          </a:prstGeom>
        </p:spPr>
      </p:pic>
    </p:spTree>
    <p:extLst>
      <p:ext uri="{BB962C8B-B14F-4D97-AF65-F5344CB8AC3E}">
        <p14:creationId xmlns:p14="http://schemas.microsoft.com/office/powerpoint/2010/main" val="362176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Light"/>
                <a:cs typeface="Helvetica Light"/>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Light"/>
                <a:cs typeface="Helvetica Ligh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Light"/>
                <a:cs typeface="Helvetica Light"/>
              </a:defRPr>
            </a:lvl1pPr>
          </a:lstStyle>
          <a:p>
            <a:fld id="{C18E5D17-5618-B74E-A3ED-63BC40931B7F}" type="slidenum">
              <a:rPr lang="en-US" smtClean="0"/>
              <a:pPr/>
              <a:t>‹#›</a:t>
            </a:fld>
            <a:endParaRPr lang="en-US" dirty="0"/>
          </a:p>
        </p:txBody>
      </p:sp>
    </p:spTree>
    <p:extLst>
      <p:ext uri="{BB962C8B-B14F-4D97-AF65-F5344CB8AC3E}">
        <p14:creationId xmlns:p14="http://schemas.microsoft.com/office/powerpoint/2010/main" val="1179037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8" r:id="rId4"/>
    <p:sldLayoutId id="2147483660" r:id="rId5"/>
    <p:sldLayoutId id="2147483661" r:id="rId6"/>
    <p:sldLayoutId id="2147483652" r:id="rId7"/>
    <p:sldLayoutId id="2147483653" r:id="rId8"/>
    <p:sldLayoutId id="2147483654" r:id="rId9"/>
    <p:sldLayoutId id="2147483650" r:id="rId10"/>
    <p:sldLayoutId id="2147483655" r:id="rId11"/>
    <p:sldLayoutId id="2147483656" r:id="rId12"/>
    <p:sldLayoutId id="2147483662" r:id="rId13"/>
    <p:sldLayoutId id="2147483663" r:id="rId14"/>
    <p:sldLayoutId id="2147483665" r:id="rId15"/>
    <p:sldLayoutId id="2147483666" r:id="rId16"/>
  </p:sldLayoutIdLst>
  <p:hf hdr="0" ftr="0" dt="0"/>
  <p:txStyles>
    <p:titleStyle>
      <a:lvl1pPr algn="ctr" defTabSz="457200" rtl="0" eaLnBrk="1" latinLnBrk="0" hangingPunct="1">
        <a:spcBef>
          <a:spcPct val="0"/>
        </a:spcBef>
        <a:buNone/>
        <a:defRPr sz="4000" b="0" i="0" kern="1200">
          <a:solidFill>
            <a:srgbClr val="2A75C2"/>
          </a:solidFill>
          <a:latin typeface="Helvetica Light"/>
          <a:ea typeface="+mj-ea"/>
          <a:cs typeface="Helvetica Light"/>
        </a:defRPr>
      </a:lvl1pPr>
    </p:titleStyle>
    <p:bodyStyle>
      <a:lvl1pPr marL="0" indent="0" algn="l" defTabSz="457200" rtl="0" eaLnBrk="1" latinLnBrk="0" hangingPunct="1">
        <a:spcBef>
          <a:spcPct val="20000"/>
        </a:spcBef>
        <a:buFont typeface="Arial"/>
        <a:buNone/>
        <a:defRPr sz="2000" b="0" i="0" kern="1200">
          <a:solidFill>
            <a:schemeClr val="tx1"/>
          </a:solidFill>
          <a:latin typeface="Helvetica Light"/>
          <a:ea typeface="+mn-ea"/>
          <a:cs typeface="Helvetica Light"/>
        </a:defRPr>
      </a:lvl1pPr>
      <a:lvl2pPr marL="457200" indent="-228600" algn="l" defTabSz="457200" rtl="0" eaLnBrk="1" latinLnBrk="0" hangingPunct="1">
        <a:spcBef>
          <a:spcPct val="20000"/>
        </a:spcBef>
        <a:buFont typeface="Arial"/>
        <a:buChar char="•"/>
        <a:defRPr sz="2000" b="0" i="0" kern="1200">
          <a:solidFill>
            <a:schemeClr val="tx1"/>
          </a:solidFill>
          <a:latin typeface="Helvetica Light"/>
          <a:ea typeface="+mn-ea"/>
          <a:cs typeface="Helvetica Light"/>
        </a:defRPr>
      </a:lvl2pPr>
      <a:lvl3pPr marL="685800" indent="-228600" algn="l" defTabSz="457200" rtl="0" eaLnBrk="1" latinLnBrk="0" hangingPunct="1">
        <a:spcBef>
          <a:spcPct val="20000"/>
        </a:spcBef>
        <a:buFont typeface="Lucida Grande"/>
        <a:buChar char="-"/>
        <a:defRPr sz="1800" b="0" i="0" kern="1200">
          <a:solidFill>
            <a:schemeClr val="tx1"/>
          </a:solidFill>
          <a:latin typeface="Helvetica Light"/>
          <a:ea typeface="+mn-ea"/>
          <a:cs typeface="Helvetica Light"/>
        </a:defRPr>
      </a:lvl3pPr>
      <a:lvl4pPr marL="914400" indent="-228600" algn="l" defTabSz="457200" rtl="0" eaLnBrk="1" latinLnBrk="0" hangingPunct="1">
        <a:spcBef>
          <a:spcPct val="20000"/>
        </a:spcBef>
        <a:buFont typeface="Arial"/>
        <a:buChar char="•"/>
        <a:defRPr sz="1500" b="0" i="0" kern="1200">
          <a:solidFill>
            <a:schemeClr val="tx1"/>
          </a:solidFill>
          <a:latin typeface="Helvetica Light"/>
          <a:ea typeface="+mn-ea"/>
          <a:cs typeface="Helvetica Light"/>
        </a:defRPr>
      </a:lvl4pPr>
      <a:lvl5pPr marL="0" indent="0" algn="l" defTabSz="457200" rtl="0" eaLnBrk="1" latinLnBrk="0" hangingPunct="1">
        <a:spcBef>
          <a:spcPct val="20000"/>
        </a:spcBef>
        <a:buFont typeface="Arial"/>
        <a:buNone/>
        <a:defRPr sz="1500" b="0" i="1" kern="1200">
          <a:solidFill>
            <a:schemeClr val="tx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_jY5wBLOqRY" TargetMode="External"/><Relationship Id="rId3" Type="http://schemas.openxmlformats.org/officeDocument/2006/relationships/hyperlink" Target="https://www.tridium.com/~/media/tridium/library/documents/collateral/white%20papers/white%20paper%20%20cybersecurity%20and%20the%20iot%20%20threats%20best%20practices%20and%20lessons%20learnedjan%202019-1.ashx?la=en" TargetMode="External"/><Relationship Id="rId7" Type="http://schemas.openxmlformats.org/officeDocument/2006/relationships/hyperlink" Target="https://www.realcomm.com/advisory/912/2/towards-a-cybersecurity-partnership-in-connected-buildings" TargetMode="External"/><Relationship Id="rId2" Type="http://schemas.openxmlformats.org/officeDocument/2006/relationships/hyperlink" Target="https://newdeal.blog/after-the-breach-how-can-my-building-recover-from-a-cyberattack-7280dc1de1a6" TargetMode="External"/><Relationship Id="rId1" Type="http://schemas.openxmlformats.org/officeDocument/2006/relationships/slideLayout" Target="../slideLayouts/slideLayout10.xml"/><Relationship Id="rId6" Type="http://schemas.openxmlformats.org/officeDocument/2006/relationships/hyperlink" Target="https://www.youtube.com/watch?v=rkIE_jur5ho" TargetMode="External"/><Relationship Id="rId5" Type="http://schemas.openxmlformats.org/officeDocument/2006/relationships/hyperlink" Target="http://automatedbuildings.com/news/sep19/articles/tridium/190827032202tridium.html" TargetMode="External"/><Relationship Id="rId10" Type="http://schemas.openxmlformats.org/officeDocument/2006/relationships/hyperlink" Target="http://www.tridium.com/en/resources/library" TargetMode="External"/><Relationship Id="rId4" Type="http://schemas.openxmlformats.org/officeDocument/2006/relationships/hyperlink" Target="https://www.facilitiesnet.com/buildingautomation/Contributed/Do-You-Know-Your-BAS-Cybersecurity-Risks--45043" TargetMode="Externa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104" y="2242038"/>
            <a:ext cx="6850324" cy="835666"/>
          </a:xfrm>
        </p:spPr>
        <p:txBody>
          <a:bodyPr>
            <a:normAutofit fontScale="90000"/>
          </a:bodyPr>
          <a:lstStyle/>
          <a:p>
            <a:r>
              <a:rPr lang="en-US" dirty="0"/>
              <a:t>Tridium Cybersecurity Overview</a:t>
            </a:r>
            <a:br>
              <a:rPr lang="en-US" dirty="0"/>
            </a:br>
            <a:endParaRPr lang="en-US" sz="2800" dirty="0"/>
          </a:p>
        </p:txBody>
      </p:sp>
    </p:spTree>
    <p:extLst>
      <p:ext uri="{BB962C8B-B14F-4D97-AF65-F5344CB8AC3E}">
        <p14:creationId xmlns:p14="http://schemas.microsoft.com/office/powerpoint/2010/main" val="2511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idx="1"/>
            <p:extLst>
              <p:ext uri="{D42A27DB-BD31-4B8C-83A1-F6EECF244321}">
                <p14:modId xmlns:p14="http://schemas.microsoft.com/office/powerpoint/2010/main" val="3745859316"/>
              </p:ext>
            </p:extLst>
          </p:nvPr>
        </p:nvGraphicFramePr>
        <p:xfrm>
          <a:off x="93371" y="777312"/>
          <a:ext cx="9002332" cy="5776676"/>
        </p:xfrm>
        <a:graphic>
          <a:graphicData uri="http://schemas.openxmlformats.org/drawingml/2006/table">
            <a:tbl>
              <a:tblPr firstRow="1" bandRow="1">
                <a:tableStyleId>{85BE263C-DBD7-4A20-BB59-AAB30ACAA65A}</a:tableStyleId>
              </a:tblPr>
              <a:tblGrid>
                <a:gridCol w="3915177">
                  <a:extLst>
                    <a:ext uri="{9D8B030D-6E8A-4147-A177-3AD203B41FA5}">
                      <a16:colId xmlns:a16="http://schemas.microsoft.com/office/drawing/2014/main" val="20000"/>
                    </a:ext>
                  </a:extLst>
                </a:gridCol>
                <a:gridCol w="5087155">
                  <a:extLst>
                    <a:ext uri="{9D8B030D-6E8A-4147-A177-3AD203B41FA5}">
                      <a16:colId xmlns:a16="http://schemas.microsoft.com/office/drawing/2014/main" val="20001"/>
                    </a:ext>
                  </a:extLst>
                </a:gridCol>
              </a:tblGrid>
              <a:tr h="614723">
                <a:tc gridSpan="2">
                  <a:txBody>
                    <a:bodyPr/>
                    <a:lstStyle/>
                    <a:p>
                      <a:pPr marL="53975" marR="0" lvl="0" indent="0" algn="l" defTabSz="457200" rtl="0" eaLnBrk="1" fontAlgn="auto" latinLnBrk="0" hangingPunct="1">
                        <a:lnSpc>
                          <a:spcPct val="107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Helvetica Light"/>
                        <a:ea typeface="Calibri"/>
                        <a:cs typeface="Times New Roman"/>
                      </a:endParaRPr>
                    </a:p>
                  </a:txBody>
                  <a:tcPr/>
                </a:tc>
                <a:tc hMerge="1">
                  <a:txBody>
                    <a:bodyPr/>
                    <a:lstStyle/>
                    <a:p>
                      <a:pPr marL="228600" marR="0" indent="-168275" algn="l" defTabSz="457200" rtl="0" eaLnBrk="1" fontAlgn="auto" latinLnBrk="0" hangingPunct="1">
                        <a:lnSpc>
                          <a:spcPct val="107000"/>
                        </a:lnSpc>
                        <a:spcBef>
                          <a:spcPts val="0"/>
                        </a:spcBef>
                        <a:spcAft>
                          <a:spcPts val="0"/>
                        </a:spcAft>
                        <a:buClrTx/>
                        <a:buSzTx/>
                        <a:buFont typeface="Arial" pitchFamily="34" charset="0"/>
                        <a:buNone/>
                        <a:tabLst/>
                        <a:defRPr/>
                      </a:pPr>
                      <a:endParaRPr lang="en-US" sz="1400" b="0" dirty="0">
                        <a:solidFill>
                          <a:schemeClr val="tx1"/>
                        </a:solidFill>
                        <a:latin typeface="Calibri"/>
                        <a:ea typeface="Calibri"/>
                        <a:cs typeface="Times New Roman"/>
                      </a:endParaRPr>
                    </a:p>
                  </a:txBody>
                  <a:tcPr/>
                </a:tc>
                <a:extLst>
                  <a:ext uri="{0D108BD9-81ED-4DB2-BD59-A6C34878D82A}">
                    <a16:rowId xmlns:a16="http://schemas.microsoft.com/office/drawing/2014/main" val="10000"/>
                  </a:ext>
                </a:extLst>
              </a:tr>
              <a:tr h="622406">
                <a:tc>
                  <a:txBody>
                    <a:bodyPr/>
                    <a:lstStyle/>
                    <a:p>
                      <a:pPr marL="53975" marR="0" lvl="0" indent="0" algn="l" defTabSz="457200" rtl="0" eaLnBrk="1" fontAlgn="auto" latinLnBrk="0" hangingPunct="1">
                        <a:lnSpc>
                          <a:spcPct val="107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Security Requirements </a:t>
                      </a:r>
                      <a:endParaRPr kumimoji="0" lang="en-US" sz="1200" b="0" i="0" u="none" strike="noStrike" kern="1200" cap="none" spc="0" normalizeH="0" baseline="0" noProof="0" dirty="0">
                        <a:ln>
                          <a:noFill/>
                        </a:ln>
                        <a:solidFill>
                          <a:schemeClr val="tx1"/>
                        </a:solidFill>
                        <a:effectLst/>
                        <a:uLnTx/>
                        <a:uFillTx/>
                        <a:latin typeface="Calibri"/>
                        <a:ea typeface="Calibri"/>
                        <a:cs typeface="Times New Roman"/>
                      </a:endParaRPr>
                    </a:p>
                  </a:txBody>
                  <a:tcPr anchor="ctr"/>
                </a:tc>
                <a:tc>
                  <a:txBody>
                    <a:bodyPr/>
                    <a:lstStyle/>
                    <a:p>
                      <a:pPr marL="228600" marR="0" indent="0" algn="l" defTabSz="457200" rtl="0" eaLnBrk="1" fontAlgn="auto" latinLnBrk="0" hangingPunct="1">
                        <a:lnSpc>
                          <a:spcPct val="100000"/>
                        </a:lnSpc>
                        <a:spcBef>
                          <a:spcPts val="0"/>
                        </a:spcBef>
                        <a:spcAft>
                          <a:spcPts val="1200"/>
                        </a:spcAft>
                        <a:buClrTx/>
                        <a:buSzTx/>
                        <a:buFontTx/>
                        <a:buNone/>
                        <a:tabLst/>
                        <a:defRPr/>
                      </a:pPr>
                      <a:r>
                        <a:rPr lang="en-US" sz="1200" dirty="0"/>
                        <a:t>Based on ISA 62443-3-3 Security Level 4 for Critical Infrastructure</a:t>
                      </a:r>
                      <a:r>
                        <a:rPr lang="en-US" sz="1200" baseline="0" dirty="0"/>
                        <a:t> - </a:t>
                      </a:r>
                      <a:r>
                        <a:rPr lang="en-US" sz="1200" b="0" i="0" kern="1200" dirty="0">
                          <a:solidFill>
                            <a:schemeClr val="dk1"/>
                          </a:solidFill>
                          <a:effectLst/>
                          <a:latin typeface="+mn-lt"/>
                          <a:ea typeface="+mn-ea"/>
                          <a:cs typeface="+mn-cs"/>
                        </a:rPr>
                        <a:t>Protection against intentional violation using sophisticated means with extended resources, IACS specific skills and high motivation</a:t>
                      </a:r>
                      <a:endParaRPr lang="en-US" sz="1200" b="0" dirty="0">
                        <a:solidFill>
                          <a:schemeClr val="tx1"/>
                        </a:solidFill>
                        <a:latin typeface="Helvetica Light"/>
                      </a:endParaRPr>
                    </a:p>
                  </a:txBody>
                  <a:tcPr anchor="ctr"/>
                </a:tc>
                <a:extLst>
                  <a:ext uri="{0D108BD9-81ED-4DB2-BD59-A6C34878D82A}">
                    <a16:rowId xmlns:a16="http://schemas.microsoft.com/office/drawing/2014/main" val="10001"/>
                  </a:ext>
                </a:extLst>
              </a:tr>
              <a:tr h="599354">
                <a:tc>
                  <a:txBody>
                    <a:bodyPr/>
                    <a:lstStyle/>
                    <a:p>
                      <a:pPr marL="115888" marR="0" indent="0" algn="l">
                        <a:lnSpc>
                          <a:spcPct val="107000"/>
                        </a:lnSpc>
                        <a:spcBef>
                          <a:spcPts val="0"/>
                        </a:spcBef>
                        <a:spcAft>
                          <a:spcPts val="0"/>
                        </a:spcAft>
                      </a:pPr>
                      <a:r>
                        <a:rPr lang="en-US" sz="1200" dirty="0"/>
                        <a:t>Internal</a:t>
                      </a:r>
                      <a:r>
                        <a:rPr lang="en-US" sz="1200" baseline="0" dirty="0"/>
                        <a:t> Reviews by Tridium’s Product Security Team</a:t>
                      </a:r>
                      <a:endParaRPr lang="en-US" sz="1200" dirty="0">
                        <a:solidFill>
                          <a:schemeClr val="tx1"/>
                        </a:solidFill>
                        <a:latin typeface="Helvetica  "/>
                        <a:ea typeface="Calibri"/>
                        <a:cs typeface="Times New Roman"/>
                      </a:endParaRPr>
                    </a:p>
                  </a:txBody>
                  <a:tcPr marL="46892" marR="46892" marT="0" marB="0" anchor="ctr"/>
                </a:tc>
                <a:tc>
                  <a:txBody>
                    <a:bodyPr/>
                    <a:lstStyle/>
                    <a:p>
                      <a:pPr marL="455613" marR="0" indent="-171450" algn="l">
                        <a:lnSpc>
                          <a:spcPct val="107000"/>
                        </a:lnSpc>
                        <a:spcBef>
                          <a:spcPts val="0"/>
                        </a:spcBef>
                        <a:spcAft>
                          <a:spcPts val="0"/>
                        </a:spcAft>
                        <a:buFont typeface="Arial" panose="020B0604020202020204" pitchFamily="34" charset="0"/>
                        <a:buChar char="•"/>
                      </a:pPr>
                      <a:r>
                        <a:rPr lang="en-US" sz="1200" dirty="0">
                          <a:solidFill>
                            <a:schemeClr val="dk1"/>
                          </a:solidFill>
                          <a:latin typeface="+mn-lt"/>
                          <a:ea typeface="+mn-ea"/>
                          <a:cs typeface="+mn-cs"/>
                        </a:rPr>
                        <a:t>Security</a:t>
                      </a:r>
                      <a:r>
                        <a:rPr lang="en-US" sz="1200" baseline="0" dirty="0">
                          <a:solidFill>
                            <a:schemeClr val="dk1"/>
                          </a:solidFill>
                          <a:latin typeface="+mn-lt"/>
                          <a:ea typeface="+mn-ea"/>
                          <a:cs typeface="+mn-cs"/>
                        </a:rPr>
                        <a:t> Design Reviews, Security Code Reviews</a:t>
                      </a:r>
                    </a:p>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Security Threat Modeling </a:t>
                      </a:r>
                    </a:p>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Automated Security Tests for ISA 62443-3-3 Security Requirements</a:t>
                      </a:r>
                    </a:p>
                    <a:p>
                      <a:pPr marL="455613"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aseline="0" dirty="0">
                          <a:solidFill>
                            <a:schemeClr val="dk1"/>
                          </a:solidFill>
                          <a:latin typeface="+mn-lt"/>
                          <a:ea typeface="+mn-ea"/>
                          <a:cs typeface="+mn-cs"/>
                        </a:rPr>
                        <a:t>Reviews for vulnerabilities in third party libraries </a:t>
                      </a:r>
                    </a:p>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Static Code Analysis and Binary Code Analysis </a:t>
                      </a:r>
                    </a:p>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Risks managed in Risk Register according to CVSS Score </a:t>
                      </a:r>
                    </a:p>
                  </a:txBody>
                  <a:tcPr marL="46892" marR="46892" marT="0" marB="0" anchor="ctr"/>
                </a:tc>
                <a:extLst>
                  <a:ext uri="{0D108BD9-81ED-4DB2-BD59-A6C34878D82A}">
                    <a16:rowId xmlns:a16="http://schemas.microsoft.com/office/drawing/2014/main" val="10002"/>
                  </a:ext>
                </a:extLst>
              </a:tr>
              <a:tr h="599354">
                <a:tc>
                  <a:txBody>
                    <a:bodyPr/>
                    <a:lstStyle/>
                    <a:p>
                      <a:pPr marL="115888" marR="0" indent="0" algn="l">
                        <a:lnSpc>
                          <a:spcPct val="107000"/>
                        </a:lnSpc>
                        <a:spcBef>
                          <a:spcPts val="0"/>
                        </a:spcBef>
                        <a:spcAft>
                          <a:spcPts val="0"/>
                        </a:spcAft>
                      </a:pPr>
                      <a:r>
                        <a:rPr lang="en-US" sz="1200" dirty="0">
                          <a:solidFill>
                            <a:schemeClr val="tx1"/>
                          </a:solidFill>
                          <a:latin typeface="Helvetica  "/>
                          <a:ea typeface="Calibri"/>
                          <a:cs typeface="Times New Roman"/>
                        </a:rPr>
                        <a:t>Reviews by</a:t>
                      </a:r>
                      <a:r>
                        <a:rPr lang="en-US" sz="1200" baseline="0" dirty="0">
                          <a:solidFill>
                            <a:schemeClr val="tx1"/>
                          </a:solidFill>
                          <a:latin typeface="Helvetica  "/>
                          <a:ea typeface="Calibri"/>
                          <a:cs typeface="Times New Roman"/>
                        </a:rPr>
                        <a:t> External Teams </a:t>
                      </a:r>
                      <a:endParaRPr lang="en-US" sz="1200" dirty="0">
                        <a:solidFill>
                          <a:schemeClr val="tx1"/>
                        </a:solidFill>
                        <a:latin typeface="Helvetica  "/>
                        <a:ea typeface="Calibri"/>
                        <a:cs typeface="Times New Roman"/>
                      </a:endParaRPr>
                    </a:p>
                  </a:txBody>
                  <a:tcPr marL="46892" marR="46892" marT="0" marB="0" anchor="ctr"/>
                </a:tc>
                <a:tc>
                  <a:txBody>
                    <a:bodyPr/>
                    <a:lstStyle/>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Routine and Periodic Robust Security Testing by External Organizations on new and existing releases – partnering with commercial and government entities, throughout the year </a:t>
                      </a:r>
                    </a:p>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Penetration Testing, Abuse Case Testing, Security Code Reviews </a:t>
                      </a:r>
                    </a:p>
                  </a:txBody>
                  <a:tcPr marL="46892" marR="46892" marT="0" marB="0" anchor="ctr"/>
                </a:tc>
                <a:extLst>
                  <a:ext uri="{0D108BD9-81ED-4DB2-BD59-A6C34878D82A}">
                    <a16:rowId xmlns:a16="http://schemas.microsoft.com/office/drawing/2014/main" val="1288242703"/>
                  </a:ext>
                </a:extLst>
              </a:tr>
              <a:tr h="599354">
                <a:tc>
                  <a:txBody>
                    <a:bodyPr/>
                    <a:lstStyle/>
                    <a:p>
                      <a:pPr marL="115888" marR="0" indent="0" algn="l">
                        <a:lnSpc>
                          <a:spcPct val="107000"/>
                        </a:lnSpc>
                        <a:spcBef>
                          <a:spcPts val="0"/>
                        </a:spcBef>
                        <a:spcAft>
                          <a:spcPts val="0"/>
                        </a:spcAft>
                      </a:pPr>
                      <a:r>
                        <a:rPr lang="en-US" sz="1200" dirty="0">
                          <a:solidFill>
                            <a:schemeClr val="tx1"/>
                          </a:solidFill>
                          <a:latin typeface="Helvetica  "/>
                          <a:ea typeface="Calibri"/>
                          <a:cs typeface="Times New Roman"/>
                        </a:rPr>
                        <a:t>Reviews by Internal</a:t>
                      </a:r>
                      <a:r>
                        <a:rPr lang="en-US" sz="1200" baseline="0" dirty="0">
                          <a:solidFill>
                            <a:schemeClr val="tx1"/>
                          </a:solidFill>
                          <a:latin typeface="Helvetica  "/>
                          <a:ea typeface="Calibri"/>
                          <a:cs typeface="Times New Roman"/>
                        </a:rPr>
                        <a:t> Security Auditor, CTO, and CCB approval </a:t>
                      </a:r>
                      <a:endParaRPr lang="en-US" sz="1200" dirty="0">
                        <a:solidFill>
                          <a:schemeClr val="tx1"/>
                        </a:solidFill>
                        <a:latin typeface="Helvetica  "/>
                        <a:ea typeface="Calibri"/>
                        <a:cs typeface="Times New Roman"/>
                      </a:endParaRPr>
                    </a:p>
                  </a:txBody>
                  <a:tcPr marL="46892" marR="46892" marT="0" marB="0" anchor="ctr"/>
                </a:tc>
                <a:tc>
                  <a:txBody>
                    <a:bodyPr/>
                    <a:lstStyle/>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5 Phase Process, where all security artifacts from above are reviewed,  and must have CTO signoff before Tridium CCB meets to vote on each phase</a:t>
                      </a:r>
                    </a:p>
                  </a:txBody>
                  <a:tcPr marL="46892" marR="46892" marT="0" marB="0" anchor="ctr"/>
                </a:tc>
                <a:extLst>
                  <a:ext uri="{0D108BD9-81ED-4DB2-BD59-A6C34878D82A}">
                    <a16:rowId xmlns:a16="http://schemas.microsoft.com/office/drawing/2014/main" val="782895223"/>
                  </a:ext>
                </a:extLst>
              </a:tr>
              <a:tr h="599354">
                <a:tc>
                  <a:txBody>
                    <a:bodyPr/>
                    <a:lstStyle/>
                    <a:p>
                      <a:pPr marL="115888" marR="0" indent="0" algn="l">
                        <a:lnSpc>
                          <a:spcPct val="107000"/>
                        </a:lnSpc>
                        <a:spcBef>
                          <a:spcPts val="0"/>
                        </a:spcBef>
                        <a:spcAft>
                          <a:spcPts val="0"/>
                        </a:spcAft>
                      </a:pPr>
                      <a:r>
                        <a:rPr lang="en-US" sz="1200" dirty="0">
                          <a:solidFill>
                            <a:schemeClr val="tx1"/>
                          </a:solidFill>
                          <a:latin typeface="Helvetica  "/>
                          <a:ea typeface="Calibri"/>
                          <a:cs typeface="Times New Roman"/>
                        </a:rPr>
                        <a:t>Risk Management Process</a:t>
                      </a:r>
                      <a:r>
                        <a:rPr lang="en-US" sz="1200" baseline="0" dirty="0">
                          <a:solidFill>
                            <a:schemeClr val="tx1"/>
                          </a:solidFill>
                          <a:latin typeface="Helvetica  "/>
                          <a:ea typeface="Calibri"/>
                          <a:cs typeface="Times New Roman"/>
                        </a:rPr>
                        <a:t> with Deadlines on mitigating all found threats </a:t>
                      </a:r>
                      <a:endParaRPr lang="en-US" sz="1200" dirty="0">
                        <a:solidFill>
                          <a:schemeClr val="tx1"/>
                        </a:solidFill>
                        <a:latin typeface="Helvetica  "/>
                        <a:ea typeface="Calibri"/>
                        <a:cs typeface="Times New Roman"/>
                      </a:endParaRPr>
                    </a:p>
                  </a:txBody>
                  <a:tcPr marL="46892" marR="46892" marT="0" marB="0" anchor="ctr"/>
                </a:tc>
                <a:tc>
                  <a:txBody>
                    <a:bodyPr/>
                    <a:lstStyle/>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All known security vulnerabilities have visibility at the highest level, with 30-day, 60-day, 90-day, 120-day requirements for mitigation based on CVSS Score  </a:t>
                      </a:r>
                    </a:p>
                  </a:txBody>
                  <a:tcPr marL="46892" marR="46892" marT="0" marB="0" anchor="ctr"/>
                </a:tc>
                <a:extLst>
                  <a:ext uri="{0D108BD9-81ED-4DB2-BD59-A6C34878D82A}">
                    <a16:rowId xmlns:a16="http://schemas.microsoft.com/office/drawing/2014/main" val="3570949063"/>
                  </a:ext>
                </a:extLst>
              </a:tr>
              <a:tr h="599354">
                <a:tc>
                  <a:txBody>
                    <a:bodyPr/>
                    <a:lstStyle/>
                    <a:p>
                      <a:pPr marL="115888" marR="0" indent="0" algn="l">
                        <a:lnSpc>
                          <a:spcPct val="107000"/>
                        </a:lnSpc>
                        <a:spcBef>
                          <a:spcPts val="0"/>
                        </a:spcBef>
                        <a:spcAft>
                          <a:spcPts val="0"/>
                        </a:spcAft>
                      </a:pPr>
                      <a:r>
                        <a:rPr lang="en-US" sz="1200" dirty="0">
                          <a:solidFill>
                            <a:schemeClr val="tx1"/>
                          </a:solidFill>
                          <a:latin typeface="Helvetica  "/>
                          <a:ea typeface="Calibri"/>
                          <a:cs typeface="Times New Roman"/>
                        </a:rPr>
                        <a:t>Product Security Incident</a:t>
                      </a:r>
                      <a:r>
                        <a:rPr lang="en-US" sz="1200" baseline="0" dirty="0">
                          <a:solidFill>
                            <a:schemeClr val="tx1"/>
                          </a:solidFill>
                          <a:latin typeface="Helvetica  "/>
                          <a:ea typeface="Calibri"/>
                          <a:cs typeface="Times New Roman"/>
                        </a:rPr>
                        <a:t> Response Team </a:t>
                      </a:r>
                      <a:endParaRPr lang="en-US" sz="1200" dirty="0">
                        <a:solidFill>
                          <a:schemeClr val="tx1"/>
                        </a:solidFill>
                        <a:latin typeface="Helvetica  "/>
                        <a:ea typeface="Calibri"/>
                        <a:cs typeface="Times New Roman"/>
                      </a:endParaRPr>
                    </a:p>
                  </a:txBody>
                  <a:tcPr marL="46892" marR="46892" marT="0" marB="0" anchor="ctr"/>
                </a:tc>
                <a:tc>
                  <a:txBody>
                    <a:bodyPr/>
                    <a:lstStyle/>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Robust process for investigating vulnerabilities, mitigating threats, and communication response. </a:t>
                      </a:r>
                    </a:p>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Work closely with US Government re: Advisories </a:t>
                      </a:r>
                    </a:p>
                  </a:txBody>
                  <a:tcPr marL="46892" marR="46892" marT="0" marB="0" anchor="ctr"/>
                </a:tc>
                <a:extLst>
                  <a:ext uri="{0D108BD9-81ED-4DB2-BD59-A6C34878D82A}">
                    <a16:rowId xmlns:a16="http://schemas.microsoft.com/office/drawing/2014/main" val="2759515996"/>
                  </a:ext>
                </a:extLst>
              </a:tr>
              <a:tr h="599354">
                <a:tc>
                  <a:txBody>
                    <a:bodyPr/>
                    <a:lstStyle/>
                    <a:p>
                      <a:pPr marL="115888" marR="0" indent="0" algn="l">
                        <a:lnSpc>
                          <a:spcPct val="107000"/>
                        </a:lnSpc>
                        <a:spcBef>
                          <a:spcPts val="0"/>
                        </a:spcBef>
                        <a:spcAft>
                          <a:spcPts val="0"/>
                        </a:spcAft>
                      </a:pPr>
                      <a:r>
                        <a:rPr lang="en-US" sz="1200" dirty="0">
                          <a:solidFill>
                            <a:schemeClr val="tx1"/>
                          </a:solidFill>
                          <a:latin typeface="Helvetica  "/>
                          <a:ea typeface="Calibri"/>
                          <a:cs typeface="Times New Roman"/>
                        </a:rPr>
                        <a:t>Support</a:t>
                      </a:r>
                      <a:r>
                        <a:rPr lang="en-US" sz="1200" baseline="0" dirty="0">
                          <a:solidFill>
                            <a:schemeClr val="tx1"/>
                          </a:solidFill>
                          <a:latin typeface="Helvetica  "/>
                          <a:ea typeface="Calibri"/>
                          <a:cs typeface="Times New Roman"/>
                        </a:rPr>
                        <a:t> </a:t>
                      </a:r>
                      <a:endParaRPr lang="en-US" sz="1200" dirty="0">
                        <a:solidFill>
                          <a:schemeClr val="tx1"/>
                        </a:solidFill>
                        <a:latin typeface="Helvetica  "/>
                        <a:ea typeface="Calibri"/>
                        <a:cs typeface="Times New Roman"/>
                      </a:endParaRPr>
                    </a:p>
                  </a:txBody>
                  <a:tcPr marL="46892" marR="46892" marT="0" marB="0" anchor="ctr"/>
                </a:tc>
                <a:tc>
                  <a:txBody>
                    <a:bodyPr/>
                    <a:lstStyle/>
                    <a:p>
                      <a:pPr marL="455613" marR="0" indent="-171450" algn="l">
                        <a:lnSpc>
                          <a:spcPct val="107000"/>
                        </a:lnSpc>
                        <a:spcBef>
                          <a:spcPts val="0"/>
                        </a:spcBef>
                        <a:spcAft>
                          <a:spcPts val="0"/>
                        </a:spcAft>
                        <a:buFont typeface="Arial" panose="020B0604020202020204" pitchFamily="34" charset="0"/>
                        <a:buChar char="•"/>
                      </a:pPr>
                      <a:r>
                        <a:rPr lang="en-US" sz="1200" baseline="0" dirty="0">
                          <a:solidFill>
                            <a:schemeClr val="dk1"/>
                          </a:solidFill>
                          <a:latin typeface="+mn-lt"/>
                          <a:ea typeface="+mn-ea"/>
                          <a:cs typeface="+mn-cs"/>
                        </a:rPr>
                        <a:t>Routinely patch potential vulnerabilities, release security update builds, and send communications to the Niagara community </a:t>
                      </a:r>
                    </a:p>
                  </a:txBody>
                  <a:tcPr marL="46892" marR="46892" marT="0" marB="0" anchor="ctr"/>
                </a:tc>
                <a:extLst>
                  <a:ext uri="{0D108BD9-81ED-4DB2-BD59-A6C34878D82A}">
                    <a16:rowId xmlns:a16="http://schemas.microsoft.com/office/drawing/2014/main" val="939756567"/>
                  </a:ext>
                </a:extLst>
              </a:tr>
            </a:tbl>
          </a:graphicData>
        </a:graphic>
      </p:graphicFrame>
      <p:sp>
        <p:nvSpPr>
          <p:cNvPr id="5" name="TextBox 4"/>
          <p:cNvSpPr txBox="1"/>
          <p:nvPr/>
        </p:nvSpPr>
        <p:spPr>
          <a:xfrm>
            <a:off x="-174570" y="829034"/>
            <a:ext cx="7476891" cy="461665"/>
          </a:xfrm>
          <a:prstGeom prst="rect">
            <a:avLst/>
          </a:prstGeom>
          <a:noFill/>
        </p:spPr>
        <p:txBody>
          <a:bodyPr wrap="square" rtlCol="0">
            <a:spAutoFit/>
          </a:bodyPr>
          <a:lstStyle/>
          <a:p>
            <a:pPr algn="r"/>
            <a:r>
              <a:rPr lang="en-US" sz="2400" dirty="0" err="1">
                <a:solidFill>
                  <a:schemeClr val="bg2"/>
                </a:solidFill>
              </a:rPr>
              <a:t>Tridium’s</a:t>
            </a:r>
            <a:r>
              <a:rPr lang="en-US" sz="2400" dirty="0">
                <a:solidFill>
                  <a:schemeClr val="bg2"/>
                </a:solidFill>
              </a:rPr>
              <a:t> Security Processes at a Glance</a:t>
            </a:r>
          </a:p>
        </p:txBody>
      </p:sp>
      <p:sp>
        <p:nvSpPr>
          <p:cNvPr id="6" name="Title 1"/>
          <p:cNvSpPr txBox="1">
            <a:spLocks/>
          </p:cNvSpPr>
          <p:nvPr/>
        </p:nvSpPr>
        <p:spPr bwMode="auto">
          <a:xfrm>
            <a:off x="283335" y="60308"/>
            <a:ext cx="8622405" cy="1016000"/>
          </a:xfrm>
          <a:prstGeom prst="rect">
            <a:avLst/>
          </a:prstGeom>
          <a:noFill/>
          <a:ln w="9525">
            <a:noFill/>
            <a:miter lim="800000"/>
            <a:headEnd/>
            <a:tailEnd/>
          </a:ln>
        </p:spPr>
        <p:txBody>
          <a:bodyPr lIns="0" tIns="0" rIns="0" bIns="0"/>
          <a:lstStyle/>
          <a:p>
            <a:pPr eaLnBrk="0" hangingPunct="0">
              <a:defRPr/>
            </a:pPr>
            <a:r>
              <a:rPr lang="en-US" sz="3600" kern="0" dirty="0">
                <a:solidFill>
                  <a:srgbClr val="0088CE"/>
                </a:solidFill>
                <a:latin typeface="Helvetica"/>
                <a:ea typeface="Helvetica"/>
                <a:cs typeface="Helvetica"/>
              </a:rPr>
              <a:t>Security Processes </a:t>
            </a:r>
          </a:p>
        </p:txBody>
      </p:sp>
    </p:spTree>
    <p:extLst>
      <p:ext uri="{BB962C8B-B14F-4D97-AF65-F5344CB8AC3E}">
        <p14:creationId xmlns:p14="http://schemas.microsoft.com/office/powerpoint/2010/main" val="4367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idx="1"/>
            <p:extLst>
              <p:ext uri="{D42A27DB-BD31-4B8C-83A1-F6EECF244321}">
                <p14:modId xmlns:p14="http://schemas.microsoft.com/office/powerpoint/2010/main" val="71839869"/>
              </p:ext>
            </p:extLst>
          </p:nvPr>
        </p:nvGraphicFramePr>
        <p:xfrm>
          <a:off x="156404" y="240989"/>
          <a:ext cx="8831192" cy="6376022"/>
        </p:xfrm>
        <a:graphic>
          <a:graphicData uri="http://schemas.openxmlformats.org/drawingml/2006/table">
            <a:tbl>
              <a:tblPr firstRow="1" bandRow="1">
                <a:tableStyleId>{85BE263C-DBD7-4A20-BB59-AAB30ACAA65A}</a:tableStyleId>
              </a:tblPr>
              <a:tblGrid>
                <a:gridCol w="3637866">
                  <a:extLst>
                    <a:ext uri="{9D8B030D-6E8A-4147-A177-3AD203B41FA5}">
                      <a16:colId xmlns:a16="http://schemas.microsoft.com/office/drawing/2014/main" val="20000"/>
                    </a:ext>
                  </a:extLst>
                </a:gridCol>
                <a:gridCol w="5193326">
                  <a:extLst>
                    <a:ext uri="{9D8B030D-6E8A-4147-A177-3AD203B41FA5}">
                      <a16:colId xmlns:a16="http://schemas.microsoft.com/office/drawing/2014/main" val="20001"/>
                    </a:ext>
                  </a:extLst>
                </a:gridCol>
              </a:tblGrid>
              <a:tr h="614723">
                <a:tc gridSpan="2">
                  <a:txBody>
                    <a:bodyPr/>
                    <a:lstStyle/>
                    <a:p>
                      <a:pPr marL="53975" marR="0" lvl="0" indent="0" algn="l" defTabSz="457200" rtl="0" eaLnBrk="1" fontAlgn="auto" latinLnBrk="0" hangingPunct="1">
                        <a:lnSpc>
                          <a:spcPct val="107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Helvetica Light"/>
                        <a:ea typeface="Calibri"/>
                        <a:cs typeface="Times New Roman"/>
                      </a:endParaRPr>
                    </a:p>
                  </a:txBody>
                  <a:tcPr/>
                </a:tc>
                <a:tc hMerge="1">
                  <a:txBody>
                    <a:bodyPr/>
                    <a:lstStyle/>
                    <a:p>
                      <a:pPr marL="228600" marR="0" indent="-168275" algn="l" defTabSz="457200" rtl="0" eaLnBrk="1" fontAlgn="auto" latinLnBrk="0" hangingPunct="1">
                        <a:lnSpc>
                          <a:spcPct val="107000"/>
                        </a:lnSpc>
                        <a:spcBef>
                          <a:spcPts val="0"/>
                        </a:spcBef>
                        <a:spcAft>
                          <a:spcPts val="0"/>
                        </a:spcAft>
                        <a:buClrTx/>
                        <a:buSzTx/>
                        <a:buFont typeface="Arial" pitchFamily="34" charset="0"/>
                        <a:buNone/>
                        <a:tabLst/>
                        <a:defRPr/>
                      </a:pPr>
                      <a:endParaRPr lang="en-US" sz="1400" b="0" dirty="0">
                        <a:solidFill>
                          <a:schemeClr val="tx1"/>
                        </a:solidFill>
                        <a:latin typeface="Calibri"/>
                        <a:ea typeface="Calibri"/>
                        <a:cs typeface="Times New Roman"/>
                      </a:endParaRPr>
                    </a:p>
                  </a:txBody>
                  <a:tcPr/>
                </a:tc>
                <a:extLst>
                  <a:ext uri="{0D108BD9-81ED-4DB2-BD59-A6C34878D82A}">
                    <a16:rowId xmlns:a16="http://schemas.microsoft.com/office/drawing/2014/main" val="10000"/>
                  </a:ext>
                </a:extLst>
              </a:tr>
              <a:tr h="622406">
                <a:tc>
                  <a:txBody>
                    <a:bodyPr/>
                    <a:lstStyle/>
                    <a:p>
                      <a:pPr marL="53975" marR="0" lvl="0" indent="0" algn="l" defTabSz="457200" rtl="0" eaLnBrk="1" fontAlgn="auto" latinLnBrk="0" hangingPunct="1">
                        <a:lnSpc>
                          <a:spcPct val="107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Authentication</a:t>
                      </a:r>
                      <a:endParaRPr kumimoji="0" lang="en-US" sz="1200" b="0" i="0" u="none" strike="noStrike" kern="1200" cap="none" spc="0" normalizeH="0" baseline="0" noProof="0" dirty="0">
                        <a:ln>
                          <a:noFill/>
                        </a:ln>
                        <a:solidFill>
                          <a:schemeClr val="tx1"/>
                        </a:solidFill>
                        <a:effectLst/>
                        <a:uLnTx/>
                        <a:uFillTx/>
                        <a:latin typeface="Calibri"/>
                        <a:ea typeface="Calibri"/>
                        <a:cs typeface="Times New Roman"/>
                      </a:endParaRPr>
                    </a:p>
                  </a:txBody>
                  <a:tcPr anchor="ctr"/>
                </a:tc>
                <a:tc>
                  <a:txBody>
                    <a:bodyPr/>
                    <a:lstStyle/>
                    <a:p>
                      <a:pPr marL="228600" marR="0" indent="0" algn="l" defTabSz="457200" rtl="0" eaLnBrk="1" fontAlgn="auto" latinLnBrk="0" hangingPunct="1">
                        <a:lnSpc>
                          <a:spcPct val="100000"/>
                        </a:lnSpc>
                        <a:spcBef>
                          <a:spcPts val="0"/>
                        </a:spcBef>
                        <a:spcAft>
                          <a:spcPts val="1200"/>
                        </a:spcAft>
                        <a:buClrTx/>
                        <a:buSzTx/>
                        <a:buFontTx/>
                        <a:buNone/>
                        <a:tabLst/>
                        <a:defRPr/>
                      </a:pPr>
                      <a:r>
                        <a:rPr lang="en-US" sz="1200" dirty="0"/>
                        <a:t>Pluggable schemes provide </a:t>
                      </a:r>
                      <a:r>
                        <a:rPr lang="en-US" sz="1200" dirty="0" err="1"/>
                        <a:t>flexibility;defaults</a:t>
                      </a:r>
                      <a:r>
                        <a:rPr lang="en-US" sz="1200" dirty="0"/>
                        <a:t> are the most secure;</a:t>
                      </a:r>
                      <a:r>
                        <a:rPr lang="en-US" sz="1200" baseline="0" dirty="0"/>
                        <a:t> </a:t>
                      </a:r>
                      <a:r>
                        <a:rPr lang="en-US" sz="1200" b="0" dirty="0">
                          <a:solidFill>
                            <a:schemeClr val="tx1"/>
                          </a:solidFill>
                          <a:latin typeface="+mn-lt"/>
                        </a:rPr>
                        <a:t>Multi-Factor</a:t>
                      </a:r>
                      <a:r>
                        <a:rPr lang="en-US" sz="1200" b="0" baseline="0" dirty="0">
                          <a:solidFill>
                            <a:schemeClr val="tx1"/>
                          </a:solidFill>
                          <a:latin typeface="+mn-lt"/>
                        </a:rPr>
                        <a:t> Authentication (MFA) now an option with Google 2 Factor Authentication; Niagara 4.8 includes digital certificate authentication (Kiosk Mode) &amp; 802.1x device network authentication</a:t>
                      </a:r>
                      <a:endParaRPr lang="en-US" sz="1200" b="0" dirty="0">
                        <a:solidFill>
                          <a:schemeClr val="tx1"/>
                        </a:solidFill>
                        <a:latin typeface="+mn-lt"/>
                      </a:endParaRPr>
                    </a:p>
                  </a:txBody>
                  <a:tcPr anchor="ctr"/>
                </a:tc>
                <a:extLst>
                  <a:ext uri="{0D108BD9-81ED-4DB2-BD59-A6C34878D82A}">
                    <a16:rowId xmlns:a16="http://schemas.microsoft.com/office/drawing/2014/main" val="10001"/>
                  </a:ext>
                </a:extLst>
              </a:tr>
              <a:tr h="599354">
                <a:tc>
                  <a:txBody>
                    <a:bodyPr/>
                    <a:lstStyle/>
                    <a:p>
                      <a:pPr marL="115888" marR="0" indent="0" algn="l">
                        <a:lnSpc>
                          <a:spcPct val="107000"/>
                        </a:lnSpc>
                        <a:spcBef>
                          <a:spcPts val="0"/>
                        </a:spcBef>
                        <a:spcAft>
                          <a:spcPts val="0"/>
                        </a:spcAft>
                      </a:pPr>
                      <a:r>
                        <a:rPr lang="en-US" sz="1200" dirty="0"/>
                        <a:t>Identity</a:t>
                      </a:r>
                      <a:r>
                        <a:rPr lang="en-US" sz="1200" baseline="0" dirty="0"/>
                        <a:t> infrastructure and</a:t>
                      </a:r>
                      <a:br>
                        <a:rPr lang="en-US" sz="1200" baseline="0" dirty="0"/>
                      </a:br>
                      <a:r>
                        <a:rPr lang="en-US" sz="1200" baseline="0" dirty="0"/>
                        <a:t>PKI integration</a:t>
                      </a:r>
                      <a:endParaRPr lang="en-US" sz="12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dirty="0"/>
                        <a:t>Can integrate with any PKI </a:t>
                      </a:r>
                      <a:r>
                        <a:rPr lang="en-US" sz="1200" dirty="0" err="1"/>
                        <a:t>infrastructure,LDAP</a:t>
                      </a:r>
                      <a:r>
                        <a:rPr lang="en-US" sz="1200" dirty="0"/>
                        <a:t> directories, Kerberos,</a:t>
                      </a:r>
                      <a:r>
                        <a:rPr lang="en-US" sz="1200" baseline="0" dirty="0"/>
                        <a:t> and SAML 2 Identity Providers for Single Sign-On; Niagara 4.8 also includes 802.1x device authentication to the network; 4.9 includes SAML IDP integrated with Niagara  </a:t>
                      </a:r>
                      <a:endParaRPr lang="en-US" sz="120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2"/>
                  </a:ext>
                </a:extLst>
              </a:tr>
              <a:tr h="370769">
                <a:tc>
                  <a:txBody>
                    <a:bodyPr/>
                    <a:lstStyle/>
                    <a:p>
                      <a:pPr marL="115888" marR="0" indent="0" algn="l">
                        <a:lnSpc>
                          <a:spcPct val="107000"/>
                        </a:lnSpc>
                        <a:spcBef>
                          <a:spcPts val="0"/>
                        </a:spcBef>
                        <a:spcAft>
                          <a:spcPts val="0"/>
                        </a:spcAft>
                      </a:pPr>
                      <a:r>
                        <a:rPr lang="en-US" sz="1200" dirty="0"/>
                        <a:t>Role-Based Access Control</a:t>
                      </a:r>
                      <a:endParaRPr lang="en-US" sz="12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dirty="0"/>
                        <a:t>Provides access control for users by security role </a:t>
                      </a:r>
                      <a:endParaRPr lang="en-US" sz="120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3"/>
                  </a:ext>
                </a:extLst>
              </a:tr>
              <a:tr h="414938">
                <a:tc>
                  <a:txBody>
                    <a:bodyPr/>
                    <a:lstStyle/>
                    <a:p>
                      <a:pPr marL="115888" marR="0" indent="0" algn="l">
                        <a:lnSpc>
                          <a:spcPct val="107000"/>
                        </a:lnSpc>
                        <a:spcBef>
                          <a:spcPts val="0"/>
                        </a:spcBef>
                        <a:spcAft>
                          <a:spcPts val="0"/>
                        </a:spcAft>
                      </a:pPr>
                      <a:r>
                        <a:rPr lang="en-US" sz="1200" dirty="0"/>
                        <a:t>Authorization at API level</a:t>
                      </a:r>
                      <a:endParaRPr lang="en-US" sz="12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dirty="0"/>
                        <a:t>Controls what individual software components can do</a:t>
                      </a:r>
                      <a:endParaRPr lang="en-US" sz="120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4"/>
                  </a:ext>
                </a:extLst>
              </a:tr>
              <a:tr h="377967">
                <a:tc>
                  <a:txBody>
                    <a:bodyPr/>
                    <a:lstStyle/>
                    <a:p>
                      <a:pPr marL="115888" marR="0" indent="0" algn="l">
                        <a:lnSpc>
                          <a:spcPct val="107000"/>
                        </a:lnSpc>
                        <a:spcBef>
                          <a:spcPts val="0"/>
                        </a:spcBef>
                        <a:spcAft>
                          <a:spcPts val="0"/>
                        </a:spcAft>
                      </a:pPr>
                      <a:r>
                        <a:rPr lang="en-US" sz="1200" dirty="0"/>
                        <a:t>Encryption of all communications</a:t>
                      </a:r>
                      <a:endParaRPr lang="en-US" sz="12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dirty="0"/>
                        <a:t>All communications encrypted by default </a:t>
                      </a:r>
                    </a:p>
                  </a:txBody>
                  <a:tcPr marL="46892" marR="46892" marT="0" marB="0" anchor="ctr"/>
                </a:tc>
                <a:extLst>
                  <a:ext uri="{0D108BD9-81ED-4DB2-BD59-A6C34878D82A}">
                    <a16:rowId xmlns:a16="http://schemas.microsoft.com/office/drawing/2014/main" val="10005"/>
                  </a:ext>
                </a:extLst>
              </a:tr>
              <a:tr h="279919">
                <a:tc>
                  <a:txBody>
                    <a:bodyPr/>
                    <a:lstStyle/>
                    <a:p>
                      <a:pPr marL="115888" marR="0" indent="0" algn="l">
                        <a:lnSpc>
                          <a:spcPct val="107000"/>
                        </a:lnSpc>
                        <a:spcBef>
                          <a:spcPts val="0"/>
                        </a:spcBef>
                        <a:spcAft>
                          <a:spcPts val="0"/>
                        </a:spcAft>
                      </a:pPr>
                      <a:r>
                        <a:rPr lang="en-US" sz="1200" dirty="0"/>
                        <a:t>Encryption at rest</a:t>
                      </a:r>
                      <a:endParaRPr lang="en-US" sz="12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dirty="0">
                          <a:solidFill>
                            <a:schemeClr val="tx1"/>
                          </a:solidFill>
                          <a:latin typeface="Helvetica  "/>
                          <a:ea typeface="Calibri"/>
                          <a:cs typeface="Times New Roman"/>
                        </a:rPr>
                        <a:t>Sensitive</a:t>
                      </a:r>
                      <a:r>
                        <a:rPr lang="en-US" sz="1200" baseline="0" dirty="0">
                          <a:solidFill>
                            <a:schemeClr val="tx1"/>
                          </a:solidFill>
                          <a:latin typeface="Helvetica  "/>
                          <a:ea typeface="Calibri"/>
                          <a:cs typeface="Times New Roman"/>
                        </a:rPr>
                        <a:t> data is encrypted on disk</a:t>
                      </a:r>
                      <a:endParaRPr lang="en-US" sz="120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6"/>
                  </a:ext>
                </a:extLst>
              </a:tr>
              <a:tr h="559837">
                <a:tc>
                  <a:txBody>
                    <a:bodyPr/>
                    <a:lstStyle/>
                    <a:p>
                      <a:pPr marL="115888" marR="0" indent="0" algn="l">
                        <a:lnSpc>
                          <a:spcPct val="107000"/>
                        </a:lnSpc>
                        <a:spcBef>
                          <a:spcPts val="0"/>
                        </a:spcBef>
                        <a:spcAft>
                          <a:spcPts val="0"/>
                        </a:spcAft>
                      </a:pPr>
                      <a:r>
                        <a:rPr lang="en-US" sz="1200" dirty="0"/>
                        <a:t>Digitally signed code,</a:t>
                      </a:r>
                      <a:br>
                        <a:rPr lang="en-US" sz="1200" dirty="0"/>
                      </a:br>
                      <a:r>
                        <a:rPr lang="en-US" sz="1200" dirty="0"/>
                        <a:t>validated at run-time</a:t>
                      </a:r>
                      <a:endParaRPr lang="en-US" sz="12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dirty="0"/>
                        <a:t>Assures that core framework code can’t be altered or manipulated; </a:t>
                      </a:r>
                    </a:p>
                    <a:p>
                      <a:pPr marL="284163" marR="0" indent="0" algn="l">
                        <a:lnSpc>
                          <a:spcPct val="107000"/>
                        </a:lnSpc>
                        <a:spcBef>
                          <a:spcPts val="0"/>
                        </a:spcBef>
                        <a:spcAft>
                          <a:spcPts val="0"/>
                        </a:spcAft>
                      </a:pPr>
                      <a:r>
                        <a:rPr lang="en-US" sz="1200" dirty="0"/>
                        <a:t>In 4.9, we require 3</a:t>
                      </a:r>
                      <a:r>
                        <a:rPr lang="en-US" sz="1200" baseline="30000" dirty="0"/>
                        <a:t>rd</a:t>
                      </a:r>
                      <a:r>
                        <a:rPr lang="en-US" sz="1200" dirty="0"/>
                        <a:t> party module signing by default &amp; provide visibility to administrator </a:t>
                      </a:r>
                      <a:endParaRPr lang="en-US" sz="120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7"/>
                  </a:ext>
                </a:extLst>
              </a:tr>
              <a:tr h="457030">
                <a:tc>
                  <a:txBody>
                    <a:bodyPr/>
                    <a:lstStyle/>
                    <a:p>
                      <a:pPr marL="115888" marR="0" indent="0" algn="l">
                        <a:lnSpc>
                          <a:spcPct val="107000"/>
                        </a:lnSpc>
                        <a:spcBef>
                          <a:spcPts val="0"/>
                        </a:spcBef>
                        <a:spcAft>
                          <a:spcPts val="0"/>
                        </a:spcAft>
                      </a:pPr>
                      <a:r>
                        <a:rPr lang="en-US" sz="1200" dirty="0">
                          <a:solidFill>
                            <a:schemeClr val="tx1"/>
                          </a:solidFill>
                          <a:latin typeface="Helvetica  "/>
                          <a:ea typeface="Calibri"/>
                          <a:cs typeface="Times New Roman"/>
                        </a:rPr>
                        <a:t>Hardware</a:t>
                      </a:r>
                      <a:r>
                        <a:rPr lang="en-US" sz="1200" baseline="0" dirty="0">
                          <a:solidFill>
                            <a:schemeClr val="tx1"/>
                          </a:solidFill>
                          <a:latin typeface="Helvetica  "/>
                          <a:ea typeface="Calibri"/>
                          <a:cs typeface="Times New Roman"/>
                        </a:rPr>
                        <a:t> Security: </a:t>
                      </a:r>
                    </a:p>
                    <a:p>
                      <a:pPr marL="115888" marR="0" indent="0" algn="l">
                        <a:lnSpc>
                          <a:spcPct val="107000"/>
                        </a:lnSpc>
                        <a:spcBef>
                          <a:spcPts val="0"/>
                        </a:spcBef>
                        <a:spcAft>
                          <a:spcPts val="0"/>
                        </a:spcAft>
                      </a:pPr>
                      <a:r>
                        <a:rPr lang="en-US" sz="1200">
                          <a:solidFill>
                            <a:schemeClr val="tx1"/>
                          </a:solidFill>
                          <a:latin typeface="Helvetica  "/>
                          <a:ea typeface="Calibri"/>
                          <a:cs typeface="Times New Roman"/>
                        </a:rPr>
                        <a:t>JACE-8000 Secure</a:t>
                      </a:r>
                      <a:r>
                        <a:rPr lang="en-US" sz="1200" baseline="0">
                          <a:solidFill>
                            <a:schemeClr val="tx1"/>
                          </a:solidFill>
                          <a:latin typeface="Helvetica  "/>
                          <a:ea typeface="Calibri"/>
                          <a:cs typeface="Times New Roman"/>
                        </a:rPr>
                        <a:t> Boot &amp; HSM </a:t>
                      </a:r>
                      <a:endParaRPr lang="en-US" sz="12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dirty="0">
                          <a:solidFill>
                            <a:schemeClr val="tx1"/>
                          </a:solidFill>
                          <a:latin typeface="Helvetica  "/>
                          <a:ea typeface="Calibri"/>
                          <a:cs typeface="Times New Roman"/>
                        </a:rPr>
                        <a:t>Hardware root-of-trust;</a:t>
                      </a:r>
                      <a:r>
                        <a:rPr lang="en-US" sz="1200" baseline="0" dirty="0">
                          <a:solidFill>
                            <a:schemeClr val="tx1"/>
                          </a:solidFill>
                          <a:latin typeface="Helvetica  "/>
                          <a:ea typeface="Calibri"/>
                          <a:cs typeface="Times New Roman"/>
                        </a:rPr>
                        <a:t> </a:t>
                      </a:r>
                      <a:r>
                        <a:rPr lang="en-US" sz="1200" dirty="0">
                          <a:solidFill>
                            <a:schemeClr val="tx1"/>
                          </a:solidFill>
                          <a:latin typeface="Helvetica  "/>
                          <a:ea typeface="Calibri"/>
                          <a:cs typeface="Times New Roman"/>
                        </a:rPr>
                        <a:t>Only boots our</a:t>
                      </a:r>
                      <a:r>
                        <a:rPr lang="en-US" sz="1200" baseline="0" dirty="0">
                          <a:solidFill>
                            <a:schemeClr val="tx1"/>
                          </a:solidFill>
                          <a:latin typeface="Helvetica  "/>
                          <a:ea typeface="Calibri"/>
                          <a:cs typeface="Times New Roman"/>
                        </a:rPr>
                        <a:t> digitally-signed trusted software, providing assurance against alteration; Also, Hardware Security Module provides hardware protection of private key for device authentication </a:t>
                      </a:r>
                      <a:endParaRPr lang="en-US" sz="120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8"/>
                  </a:ext>
                </a:extLst>
              </a:tr>
              <a:tr h="570001">
                <a:tc>
                  <a:txBody>
                    <a:bodyPr/>
                    <a:lstStyle/>
                    <a:p>
                      <a:pPr marL="115888" marR="0" indent="0" algn="l">
                        <a:lnSpc>
                          <a:spcPct val="107000"/>
                        </a:lnSpc>
                        <a:spcBef>
                          <a:spcPts val="0"/>
                        </a:spcBef>
                        <a:spcAft>
                          <a:spcPts val="0"/>
                        </a:spcAft>
                      </a:pPr>
                      <a:r>
                        <a:rPr lang="en-US" sz="1200" dirty="0"/>
                        <a:t>Common-sense</a:t>
                      </a:r>
                      <a:br>
                        <a:rPr lang="en-US" sz="1200" dirty="0"/>
                      </a:br>
                      <a:r>
                        <a:rPr lang="en-US" sz="1200" dirty="0"/>
                        <a:t>user</a:t>
                      </a:r>
                      <a:r>
                        <a:rPr lang="en-US" sz="1200" baseline="0" dirty="0"/>
                        <a:t> </a:t>
                      </a:r>
                      <a:r>
                        <a:rPr lang="en-US" sz="1200" dirty="0"/>
                        <a:t>account management</a:t>
                      </a:r>
                      <a:endParaRPr lang="en-US" sz="12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dirty="0"/>
                        <a:t>Configurable</a:t>
                      </a:r>
                      <a:r>
                        <a:rPr lang="en-US" sz="1200" baseline="0" dirty="0"/>
                        <a:t> security mechanisms for attack prevention (lockouts, password strengths, etc.)</a:t>
                      </a:r>
                      <a:endParaRPr lang="en-US" sz="120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9"/>
                  </a:ext>
                </a:extLst>
              </a:tr>
              <a:tr h="437194">
                <a:tc>
                  <a:txBody>
                    <a:bodyPr/>
                    <a:lstStyle/>
                    <a:p>
                      <a:pPr marL="115888" marR="0" indent="0" algn="l">
                        <a:lnSpc>
                          <a:spcPct val="107000"/>
                        </a:lnSpc>
                        <a:spcBef>
                          <a:spcPts val="0"/>
                        </a:spcBef>
                        <a:spcAft>
                          <a:spcPts val="0"/>
                        </a:spcAft>
                      </a:pPr>
                      <a:r>
                        <a:rPr lang="en-US" sz="1200" dirty="0"/>
                        <a:t>Auditing</a:t>
                      </a:r>
                      <a:r>
                        <a:rPr lang="en-US" sz="1200" baseline="0" dirty="0"/>
                        <a:t> of all user activity</a:t>
                      </a:r>
                      <a:endParaRPr lang="en-US" sz="12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dirty="0"/>
                        <a:t>User access is logged</a:t>
                      </a:r>
                      <a:r>
                        <a:rPr lang="en-US" sz="1200" baseline="0" dirty="0"/>
                        <a:t> to </a:t>
                      </a:r>
                      <a:r>
                        <a:rPr lang="en-US" sz="1200" dirty="0"/>
                        <a:t>customized levels</a:t>
                      </a:r>
                    </a:p>
                    <a:p>
                      <a:pPr marL="284163" marR="0" indent="0" algn="l">
                        <a:lnSpc>
                          <a:spcPct val="107000"/>
                        </a:lnSpc>
                        <a:spcBef>
                          <a:spcPts val="0"/>
                        </a:spcBef>
                        <a:spcAft>
                          <a:spcPts val="0"/>
                        </a:spcAft>
                      </a:pPr>
                      <a:r>
                        <a:rPr lang="en-US" sz="1200" dirty="0">
                          <a:solidFill>
                            <a:schemeClr val="tx1"/>
                          </a:solidFill>
                          <a:latin typeface="Helvetica  "/>
                          <a:ea typeface="Calibri"/>
                          <a:cs typeface="Times New Roman"/>
                        </a:rPr>
                        <a:t>New for 4.9!  Enhanced Security Audit Log &amp; security facets</a:t>
                      </a:r>
                    </a:p>
                  </a:txBody>
                  <a:tcPr marL="46892" marR="46892" marT="0" marB="0" anchor="ctr"/>
                </a:tc>
                <a:extLst>
                  <a:ext uri="{0D108BD9-81ED-4DB2-BD59-A6C34878D82A}">
                    <a16:rowId xmlns:a16="http://schemas.microsoft.com/office/drawing/2014/main" val="10010"/>
                  </a:ext>
                </a:extLst>
              </a:tr>
              <a:tr h="437194">
                <a:tc>
                  <a:txBody>
                    <a:bodyPr/>
                    <a:lstStyle/>
                    <a:p>
                      <a:pPr marL="115888" marR="0" indent="0" algn="l">
                        <a:lnSpc>
                          <a:spcPct val="107000"/>
                        </a:lnSpc>
                        <a:spcBef>
                          <a:spcPts val="0"/>
                        </a:spcBef>
                        <a:spcAft>
                          <a:spcPts val="0"/>
                        </a:spcAft>
                      </a:pPr>
                      <a:r>
                        <a:rPr lang="en-US" sz="1200" dirty="0">
                          <a:solidFill>
                            <a:schemeClr val="tx1"/>
                          </a:solidFill>
                          <a:latin typeface="Helvetica  "/>
                          <a:ea typeface="Calibri"/>
                          <a:cs typeface="Times New Roman"/>
                        </a:rPr>
                        <a:t>Security Situational Awareness</a:t>
                      </a:r>
                    </a:p>
                  </a:txBody>
                  <a:tcPr marL="46892" marR="46892" marT="0" marB="0" anchor="ctr"/>
                </a:tc>
                <a:tc>
                  <a:txBody>
                    <a:bodyPr/>
                    <a:lstStyle/>
                    <a:p>
                      <a:pPr marL="284163" marR="0" indent="0" algn="l">
                        <a:lnSpc>
                          <a:spcPct val="107000"/>
                        </a:lnSpc>
                        <a:spcBef>
                          <a:spcPts val="0"/>
                        </a:spcBef>
                        <a:spcAft>
                          <a:spcPts val="0"/>
                        </a:spcAft>
                      </a:pPr>
                      <a:r>
                        <a:rPr lang="en-US" sz="1200" dirty="0">
                          <a:solidFill>
                            <a:schemeClr val="tx1"/>
                          </a:solidFill>
                          <a:latin typeface="Helvetica  "/>
                          <a:ea typeface="Calibri"/>
                          <a:cs typeface="Times New Roman"/>
                        </a:rPr>
                        <a:t>Niagara 4.8+ Security Dashboard provides an actional view into security posture of your systems &amp; other connected Niagara systems on your network</a:t>
                      </a:r>
                    </a:p>
                  </a:txBody>
                  <a:tcPr marL="46892" marR="46892" marT="0" marB="0" anchor="ctr"/>
                </a:tc>
                <a:extLst>
                  <a:ext uri="{0D108BD9-81ED-4DB2-BD59-A6C34878D82A}">
                    <a16:rowId xmlns:a16="http://schemas.microsoft.com/office/drawing/2014/main" val="3350905906"/>
                  </a:ext>
                </a:extLst>
              </a:tr>
            </a:tbl>
          </a:graphicData>
        </a:graphic>
      </p:graphicFrame>
      <p:pic>
        <p:nvPicPr>
          <p:cNvPr id="4" name="Picture 3" descr="Niagara4_Logo-Rev.png"/>
          <p:cNvPicPr>
            <a:picLocks noChangeAspect="1"/>
          </p:cNvPicPr>
          <p:nvPr/>
        </p:nvPicPr>
        <p:blipFill>
          <a:blip r:embed="rId3"/>
          <a:stretch>
            <a:fillRect/>
          </a:stretch>
        </p:blipFill>
        <p:spPr>
          <a:xfrm>
            <a:off x="893717" y="306520"/>
            <a:ext cx="1501646" cy="478930"/>
          </a:xfrm>
          <a:prstGeom prst="rect">
            <a:avLst/>
          </a:prstGeom>
        </p:spPr>
      </p:pic>
      <p:sp>
        <p:nvSpPr>
          <p:cNvPr id="5" name="TextBox 4"/>
          <p:cNvSpPr txBox="1"/>
          <p:nvPr/>
        </p:nvSpPr>
        <p:spPr>
          <a:xfrm>
            <a:off x="2922616" y="234705"/>
            <a:ext cx="5693869" cy="523220"/>
          </a:xfrm>
          <a:prstGeom prst="rect">
            <a:avLst/>
          </a:prstGeom>
          <a:noFill/>
        </p:spPr>
        <p:txBody>
          <a:bodyPr wrap="square" rtlCol="0">
            <a:spAutoFit/>
          </a:bodyPr>
          <a:lstStyle/>
          <a:p>
            <a:pPr algn="r"/>
            <a:r>
              <a:rPr lang="en-US" sz="2800" dirty="0">
                <a:solidFill>
                  <a:schemeClr val="bg2"/>
                </a:solidFill>
              </a:rPr>
              <a:t>Security capabilities</a:t>
            </a:r>
          </a:p>
        </p:txBody>
      </p:sp>
    </p:spTree>
    <p:extLst>
      <p:ext uri="{BB962C8B-B14F-4D97-AF65-F5344CB8AC3E}">
        <p14:creationId xmlns:p14="http://schemas.microsoft.com/office/powerpoint/2010/main" val="230278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idx="1"/>
            <p:extLst>
              <p:ext uri="{D42A27DB-BD31-4B8C-83A1-F6EECF244321}">
                <p14:modId xmlns:p14="http://schemas.microsoft.com/office/powerpoint/2010/main" val="2569204951"/>
              </p:ext>
            </p:extLst>
          </p:nvPr>
        </p:nvGraphicFramePr>
        <p:xfrm>
          <a:off x="149469" y="228250"/>
          <a:ext cx="8845062" cy="6401499"/>
        </p:xfrm>
        <a:graphic>
          <a:graphicData uri="http://schemas.openxmlformats.org/drawingml/2006/table">
            <a:tbl>
              <a:tblPr firstRow="1" bandRow="1">
                <a:tableStyleId>{85BE263C-DBD7-4A20-BB59-AAB30ACAA65A}</a:tableStyleId>
              </a:tblPr>
              <a:tblGrid>
                <a:gridCol w="3643579">
                  <a:extLst>
                    <a:ext uri="{9D8B030D-6E8A-4147-A177-3AD203B41FA5}">
                      <a16:colId xmlns:a16="http://schemas.microsoft.com/office/drawing/2014/main" val="20000"/>
                    </a:ext>
                  </a:extLst>
                </a:gridCol>
                <a:gridCol w="5201483">
                  <a:extLst>
                    <a:ext uri="{9D8B030D-6E8A-4147-A177-3AD203B41FA5}">
                      <a16:colId xmlns:a16="http://schemas.microsoft.com/office/drawing/2014/main" val="20001"/>
                    </a:ext>
                  </a:extLst>
                </a:gridCol>
              </a:tblGrid>
              <a:tr h="588370">
                <a:tc gridSpan="2">
                  <a:txBody>
                    <a:bodyPr/>
                    <a:lstStyle/>
                    <a:p>
                      <a:pPr marL="53975" marR="0" lvl="0" indent="0" algn="l" defTabSz="457200" rtl="0" eaLnBrk="1" fontAlgn="auto" latinLnBrk="0" hangingPunct="1">
                        <a:lnSpc>
                          <a:spcPct val="107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Helvetica Light"/>
                        <a:ea typeface="Calibri"/>
                        <a:cs typeface="Times New Roman"/>
                      </a:endParaRPr>
                    </a:p>
                  </a:txBody>
                  <a:tcPr/>
                </a:tc>
                <a:tc hMerge="1">
                  <a:txBody>
                    <a:bodyPr/>
                    <a:lstStyle/>
                    <a:p>
                      <a:pPr marL="228600" marR="0" indent="-168275" algn="l" defTabSz="457200" rtl="0" eaLnBrk="1" fontAlgn="auto" latinLnBrk="0" hangingPunct="1">
                        <a:lnSpc>
                          <a:spcPct val="107000"/>
                        </a:lnSpc>
                        <a:spcBef>
                          <a:spcPts val="0"/>
                        </a:spcBef>
                        <a:spcAft>
                          <a:spcPts val="0"/>
                        </a:spcAft>
                        <a:buClrTx/>
                        <a:buSzTx/>
                        <a:buFont typeface="Arial" pitchFamily="34" charset="0"/>
                        <a:buNone/>
                        <a:tabLst/>
                        <a:defRPr/>
                      </a:pPr>
                      <a:endParaRPr lang="en-US" sz="1400" b="0" dirty="0">
                        <a:solidFill>
                          <a:schemeClr val="tx1"/>
                        </a:solidFill>
                        <a:latin typeface="Calibri"/>
                        <a:ea typeface="Calibri"/>
                        <a:cs typeface="Times New Roman"/>
                      </a:endParaRPr>
                    </a:p>
                  </a:txBody>
                  <a:tcPr/>
                </a:tc>
                <a:extLst>
                  <a:ext uri="{0D108BD9-81ED-4DB2-BD59-A6C34878D82A}">
                    <a16:rowId xmlns:a16="http://schemas.microsoft.com/office/drawing/2014/main" val="10000"/>
                  </a:ext>
                </a:extLst>
              </a:tr>
              <a:tr h="52095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Authentication</a:t>
                      </a:r>
                      <a:endParaRPr kumimoji="0" lang="en-US" sz="1400" b="0" i="0" u="none" strike="noStrike" kern="1200" cap="none" spc="0" normalizeH="0" baseline="0" noProof="0" dirty="0">
                        <a:ln>
                          <a:noFill/>
                        </a:ln>
                        <a:solidFill>
                          <a:schemeClr val="tx1"/>
                        </a:solidFill>
                        <a:effectLst/>
                        <a:uLnTx/>
                        <a:uFillTx/>
                        <a:latin typeface="Calibri"/>
                        <a:ea typeface="Calibri"/>
                        <a:cs typeface="Times New Roman"/>
                      </a:endParaRPr>
                    </a:p>
                  </a:txBody>
                  <a:tcPr anchor="ctr"/>
                </a:tc>
                <a:tc>
                  <a:txBody>
                    <a:bodyPr/>
                    <a:lstStyle/>
                    <a:p>
                      <a:pPr marL="22860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mj-lt"/>
                        </a:rPr>
                        <a:t>SCRAM-SHA</a:t>
                      </a:r>
                      <a:r>
                        <a:rPr lang="en-US" sz="1200" b="0" baseline="0" dirty="0">
                          <a:latin typeface="+mj-lt"/>
                        </a:rPr>
                        <a:t>  (256/512 bit) DIGEST – default </a:t>
                      </a:r>
                    </a:p>
                    <a:p>
                      <a:pPr marL="228600" marR="0" indent="0" algn="l" defTabSz="457200" rtl="0" eaLnBrk="1" fontAlgn="auto" latinLnBrk="0" hangingPunct="1">
                        <a:lnSpc>
                          <a:spcPct val="100000"/>
                        </a:lnSpc>
                        <a:spcBef>
                          <a:spcPts val="0"/>
                        </a:spcBef>
                        <a:spcAft>
                          <a:spcPts val="1200"/>
                        </a:spcAft>
                        <a:buClrTx/>
                        <a:buSzTx/>
                        <a:buFontTx/>
                        <a:buNone/>
                        <a:tabLst/>
                        <a:defRPr/>
                      </a:pPr>
                      <a:r>
                        <a:rPr lang="en-US" sz="1200" b="0" baseline="0" dirty="0">
                          <a:solidFill>
                            <a:schemeClr val="tx1"/>
                          </a:solidFill>
                          <a:latin typeface="+mj-lt"/>
                        </a:rPr>
                        <a:t>JACE-8000: WPA-PSK128, WPA2PSK256</a:t>
                      </a:r>
                    </a:p>
                    <a:p>
                      <a:pPr marL="228600" marR="0" indent="0" algn="l" defTabSz="457200" rtl="0" eaLnBrk="1" fontAlgn="auto" latinLnBrk="0" hangingPunct="1">
                        <a:lnSpc>
                          <a:spcPct val="100000"/>
                        </a:lnSpc>
                        <a:spcBef>
                          <a:spcPts val="0"/>
                        </a:spcBef>
                        <a:spcAft>
                          <a:spcPts val="1200"/>
                        </a:spcAft>
                        <a:buClrTx/>
                        <a:buSzTx/>
                        <a:buFontTx/>
                        <a:buNone/>
                        <a:tabLst/>
                        <a:defRPr/>
                      </a:pPr>
                      <a:r>
                        <a:rPr lang="en-US" sz="1200" b="0" baseline="0" dirty="0">
                          <a:solidFill>
                            <a:schemeClr val="tx1"/>
                          </a:solidFill>
                          <a:latin typeface="+mj-lt"/>
                        </a:rPr>
                        <a:t>Google 2 Factor Auth, Client Cert Auth (Kiosk Mode); </a:t>
                      </a:r>
                    </a:p>
                    <a:p>
                      <a:pPr marL="228600" marR="0" indent="0" algn="l" defTabSz="457200" rtl="0" eaLnBrk="1" fontAlgn="auto" latinLnBrk="0" hangingPunct="1">
                        <a:lnSpc>
                          <a:spcPct val="100000"/>
                        </a:lnSpc>
                        <a:spcBef>
                          <a:spcPts val="0"/>
                        </a:spcBef>
                        <a:spcAft>
                          <a:spcPts val="1200"/>
                        </a:spcAft>
                        <a:buClrTx/>
                        <a:buSzTx/>
                        <a:buFontTx/>
                        <a:buNone/>
                        <a:tabLst/>
                        <a:defRPr/>
                      </a:pPr>
                      <a:r>
                        <a:rPr lang="en-US" sz="1200" b="0" baseline="0" dirty="0">
                          <a:solidFill>
                            <a:schemeClr val="tx1"/>
                          </a:solidFill>
                          <a:latin typeface="+mj-lt"/>
                        </a:rPr>
                        <a:t>4.9 Includes SAML Identity Provider (IDP) that can be used with SAML-based Single-Sign-On </a:t>
                      </a:r>
                    </a:p>
                  </a:txBody>
                  <a:tcPr anchor="ctr"/>
                </a:tc>
                <a:extLst>
                  <a:ext uri="{0D108BD9-81ED-4DB2-BD59-A6C34878D82A}">
                    <a16:rowId xmlns:a16="http://schemas.microsoft.com/office/drawing/2014/main" val="10001"/>
                  </a:ext>
                </a:extLst>
              </a:tr>
              <a:tr h="289536">
                <a:tc>
                  <a:txBody>
                    <a:bodyPr/>
                    <a:lstStyle/>
                    <a:p>
                      <a:pPr marL="58738" marR="0" indent="0" algn="l">
                        <a:lnSpc>
                          <a:spcPct val="107000"/>
                        </a:lnSpc>
                        <a:spcBef>
                          <a:spcPts val="0"/>
                        </a:spcBef>
                        <a:spcAft>
                          <a:spcPts val="0"/>
                        </a:spcAft>
                      </a:pPr>
                      <a:r>
                        <a:rPr lang="en-US" sz="1400" dirty="0"/>
                        <a:t>Identity</a:t>
                      </a:r>
                      <a:r>
                        <a:rPr lang="en-US" sz="1400" baseline="0" dirty="0"/>
                        <a:t> infrastructure integration</a:t>
                      </a:r>
                      <a:endParaRPr lang="en-US" sz="14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b="0" dirty="0"/>
                        <a:t>PKI, LDAP, Kerberos</a:t>
                      </a:r>
                      <a:r>
                        <a:rPr lang="en-US" sz="1200" b="0" baseline="0" dirty="0"/>
                        <a:t> authentication, SAML 2 IDP SSO Integration</a:t>
                      </a:r>
                      <a:endParaRPr lang="en-US" sz="1200" b="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2"/>
                  </a:ext>
                </a:extLst>
              </a:tr>
              <a:tr h="1089666">
                <a:tc>
                  <a:txBody>
                    <a:bodyPr/>
                    <a:lstStyle/>
                    <a:p>
                      <a:pPr marL="115888" marR="0" indent="0" algn="l">
                        <a:lnSpc>
                          <a:spcPct val="107000"/>
                        </a:lnSpc>
                        <a:spcBef>
                          <a:spcPts val="0"/>
                        </a:spcBef>
                        <a:spcAft>
                          <a:spcPts val="0"/>
                        </a:spcAft>
                      </a:pPr>
                      <a:r>
                        <a:rPr lang="en-US" sz="1400" dirty="0"/>
                        <a:t>Encrypted</a:t>
                      </a:r>
                      <a:r>
                        <a:rPr lang="en-US" sz="1400" baseline="0" dirty="0"/>
                        <a:t> communications*</a:t>
                      </a:r>
                    </a:p>
                    <a:p>
                      <a:pPr marL="115888" marR="0" indent="0" algn="l">
                        <a:lnSpc>
                          <a:spcPct val="107000"/>
                        </a:lnSpc>
                        <a:spcBef>
                          <a:spcPts val="0"/>
                        </a:spcBef>
                        <a:spcAft>
                          <a:spcPts val="0"/>
                        </a:spcAft>
                      </a:pPr>
                      <a:endParaRPr lang="en-US" sz="1400" baseline="0" dirty="0">
                        <a:solidFill>
                          <a:schemeClr val="tx1"/>
                        </a:solidFill>
                        <a:latin typeface="Helvetica  "/>
                        <a:ea typeface="Calibri"/>
                        <a:cs typeface="Times New Roman"/>
                      </a:endParaRPr>
                    </a:p>
                    <a:p>
                      <a:pPr marL="115888" marR="0" indent="0" algn="l">
                        <a:lnSpc>
                          <a:spcPct val="107000"/>
                        </a:lnSpc>
                        <a:spcBef>
                          <a:spcPts val="0"/>
                        </a:spcBef>
                        <a:spcAft>
                          <a:spcPts val="0"/>
                        </a:spcAft>
                      </a:pPr>
                      <a:endParaRPr lang="en-US" sz="1400" baseline="0" dirty="0">
                        <a:solidFill>
                          <a:schemeClr val="tx1"/>
                        </a:solidFill>
                        <a:latin typeface="Helvetica  "/>
                        <a:ea typeface="Calibri"/>
                        <a:cs typeface="Times New Roman"/>
                      </a:endParaRPr>
                    </a:p>
                    <a:p>
                      <a:pPr marL="115888" marR="0" indent="0" algn="l">
                        <a:lnSpc>
                          <a:spcPct val="107000"/>
                        </a:lnSpc>
                        <a:spcBef>
                          <a:spcPts val="0"/>
                        </a:spcBef>
                        <a:spcAft>
                          <a:spcPts val="0"/>
                        </a:spcAft>
                      </a:pPr>
                      <a:r>
                        <a:rPr lang="en-US" sz="1000" baseline="0" dirty="0">
                          <a:solidFill>
                            <a:schemeClr val="tx1"/>
                          </a:solidFill>
                          <a:latin typeface="Helvetica  "/>
                          <a:ea typeface="Calibri"/>
                          <a:cs typeface="Times New Roman"/>
                        </a:rPr>
                        <a:t>*(By default – only perfect forward secrecy ciphers are used)</a:t>
                      </a:r>
                    </a:p>
                    <a:p>
                      <a:pPr marL="115888" marR="0" indent="0" algn="l">
                        <a:lnSpc>
                          <a:spcPct val="107000"/>
                        </a:lnSpc>
                        <a:spcBef>
                          <a:spcPts val="0"/>
                        </a:spcBef>
                        <a:spcAft>
                          <a:spcPts val="0"/>
                        </a:spcAft>
                      </a:pPr>
                      <a:endParaRPr lang="en-US" sz="1000" baseline="0" dirty="0">
                        <a:solidFill>
                          <a:schemeClr val="tx1"/>
                        </a:solidFill>
                        <a:latin typeface="Helvetica  "/>
                        <a:ea typeface="Calibri"/>
                        <a:cs typeface="Times New Roman"/>
                      </a:endParaRPr>
                    </a:p>
                    <a:p>
                      <a:pPr marL="115888" marR="0" indent="0" algn="l">
                        <a:lnSpc>
                          <a:spcPct val="107000"/>
                        </a:lnSpc>
                        <a:spcBef>
                          <a:spcPts val="0"/>
                        </a:spcBef>
                        <a:spcAft>
                          <a:spcPts val="0"/>
                        </a:spcAft>
                      </a:pPr>
                      <a:r>
                        <a:rPr lang="en-US" sz="1000" baseline="0" dirty="0">
                          <a:solidFill>
                            <a:schemeClr val="tx1"/>
                          </a:solidFill>
                          <a:latin typeface="Helvetica  "/>
                          <a:ea typeface="Calibri"/>
                          <a:cs typeface="Times New Roman"/>
                        </a:rPr>
                        <a:t>TLS 1.3 in progress. </a:t>
                      </a:r>
                      <a:endParaRPr lang="en-US" sz="10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b="0" dirty="0">
                          <a:solidFill>
                            <a:schemeClr val="dk1"/>
                          </a:solidFill>
                          <a:latin typeface="+mn-lt"/>
                          <a:ea typeface="+mn-ea"/>
                          <a:cs typeface="+mn-cs"/>
                        </a:rPr>
                        <a:t>TLS</a:t>
                      </a:r>
                      <a:r>
                        <a:rPr lang="en-US" sz="1200" b="0" baseline="0" dirty="0">
                          <a:solidFill>
                            <a:schemeClr val="dk1"/>
                          </a:solidFill>
                          <a:latin typeface="+mn-lt"/>
                          <a:ea typeface="+mn-ea"/>
                          <a:cs typeface="+mn-cs"/>
                        </a:rPr>
                        <a:t> 1.2, 1.1, 1.0  (FOXS / HTTPS) </a:t>
                      </a:r>
                      <a:endParaRPr lang="en-US" sz="1200" b="0" baseline="0" dirty="0">
                        <a:solidFill>
                          <a:schemeClr val="tx1"/>
                        </a:solidFill>
                        <a:latin typeface="Helvetica  "/>
                        <a:ea typeface="+mn-ea"/>
                        <a:cs typeface="Times New Roman"/>
                      </a:endParaRPr>
                    </a:p>
                    <a:p>
                      <a:pPr marL="577850" marR="0" lvl="0" indent="-173038" algn="l">
                        <a:lnSpc>
                          <a:spcPct val="107000"/>
                        </a:lnSpc>
                        <a:spcBef>
                          <a:spcPts val="0"/>
                        </a:spcBef>
                        <a:spcAft>
                          <a:spcPts val="0"/>
                        </a:spcAft>
                        <a:buFont typeface="Arial" pitchFamily="34" charset="0"/>
                        <a:buChar char="•"/>
                      </a:pPr>
                      <a:r>
                        <a:rPr lang="en-US" sz="1200" b="0" baseline="0" dirty="0">
                          <a:solidFill>
                            <a:schemeClr val="tx1"/>
                          </a:solidFill>
                          <a:latin typeface="Helvetica  "/>
                          <a:ea typeface="+mn-ea"/>
                          <a:cs typeface="Times New Roman"/>
                        </a:rPr>
                        <a:t>Issued with RSA 2048</a:t>
                      </a:r>
                      <a:r>
                        <a:rPr lang="en-US" sz="1200" b="0" baseline="0" dirty="0">
                          <a:solidFill>
                            <a:schemeClr val="tx1"/>
                          </a:solidFill>
                          <a:latin typeface="+mn-lt"/>
                          <a:ea typeface="+mn-ea"/>
                          <a:cs typeface="Times New Roman"/>
                        </a:rPr>
                        <a:t> bit certificate, SHA256withRSA</a:t>
                      </a:r>
                    </a:p>
                  </a:txBody>
                  <a:tcPr marL="46892" marR="46892" marT="0" marB="0" anchor="ctr"/>
                </a:tc>
                <a:extLst>
                  <a:ext uri="{0D108BD9-81ED-4DB2-BD59-A6C34878D82A}">
                    <a16:rowId xmlns:a16="http://schemas.microsoft.com/office/drawing/2014/main" val="10003"/>
                  </a:ext>
                </a:extLst>
              </a:tr>
              <a:tr h="447523">
                <a:tc>
                  <a:txBody>
                    <a:bodyPr/>
                    <a:lstStyle/>
                    <a:p>
                      <a:pPr marL="115888" marR="0" indent="0" algn="l">
                        <a:lnSpc>
                          <a:spcPct val="107000"/>
                        </a:lnSpc>
                        <a:spcBef>
                          <a:spcPts val="0"/>
                        </a:spcBef>
                        <a:spcAft>
                          <a:spcPts val="0"/>
                        </a:spcAft>
                      </a:pPr>
                      <a:r>
                        <a:rPr lang="en-US" sz="1400" dirty="0"/>
                        <a:t>Encryption at rest</a:t>
                      </a:r>
                      <a:endParaRPr lang="en-US" sz="14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b="0" dirty="0">
                          <a:solidFill>
                            <a:schemeClr val="tx1"/>
                          </a:solidFill>
                          <a:latin typeface="Helvetica  "/>
                          <a:ea typeface="Calibri"/>
                          <a:cs typeface="Times New Roman"/>
                        </a:rPr>
                        <a:t>AES 256-CBC Symmetric</a:t>
                      </a:r>
                      <a:r>
                        <a:rPr lang="en-US" sz="1200" b="0" baseline="0" dirty="0">
                          <a:solidFill>
                            <a:schemeClr val="tx1"/>
                          </a:solidFill>
                          <a:latin typeface="Helvetica  "/>
                          <a:ea typeface="Calibri"/>
                          <a:cs typeface="Times New Roman"/>
                        </a:rPr>
                        <a:t> Key </a:t>
                      </a:r>
                      <a:r>
                        <a:rPr lang="en-US" sz="1200" b="0" dirty="0">
                          <a:solidFill>
                            <a:schemeClr val="tx1"/>
                          </a:solidFill>
                          <a:latin typeface="Helvetica  "/>
                          <a:ea typeface="Calibri"/>
                          <a:cs typeface="Times New Roman"/>
                        </a:rPr>
                        <a:t>Encryption </a:t>
                      </a:r>
                    </a:p>
                    <a:p>
                      <a:pPr marL="284163" marR="0" indent="0" algn="l">
                        <a:lnSpc>
                          <a:spcPct val="107000"/>
                        </a:lnSpc>
                        <a:spcBef>
                          <a:spcPts val="0"/>
                        </a:spcBef>
                        <a:spcAft>
                          <a:spcPts val="0"/>
                        </a:spcAft>
                      </a:pPr>
                      <a:r>
                        <a:rPr lang="en-US" sz="1200" b="0" dirty="0">
                          <a:solidFill>
                            <a:schemeClr val="tx1"/>
                          </a:solidFill>
                          <a:latin typeface="Helvetica  "/>
                          <a:ea typeface="Calibri"/>
                          <a:cs typeface="Times New Roman"/>
                        </a:rPr>
                        <a:t>(4.9 -&gt; AES GCM) </a:t>
                      </a:r>
                    </a:p>
                    <a:p>
                      <a:pPr marL="284163" marR="0" indent="0" algn="l">
                        <a:lnSpc>
                          <a:spcPct val="107000"/>
                        </a:lnSpc>
                        <a:spcBef>
                          <a:spcPts val="0"/>
                        </a:spcBef>
                        <a:spcAft>
                          <a:spcPts val="0"/>
                        </a:spcAft>
                      </a:pPr>
                      <a:r>
                        <a:rPr lang="en-US" sz="1200" b="0" dirty="0">
                          <a:solidFill>
                            <a:schemeClr val="tx1"/>
                          </a:solidFill>
                          <a:latin typeface="Helvetica  "/>
                          <a:ea typeface="Calibri"/>
                          <a:cs typeface="Times New Roman"/>
                        </a:rPr>
                        <a:t>PBKDF2-HMAC-SHA256</a:t>
                      </a:r>
                    </a:p>
                  </a:txBody>
                  <a:tcPr marL="46892" marR="46892" marT="0" marB="0" anchor="ctr"/>
                </a:tc>
                <a:extLst>
                  <a:ext uri="{0D108BD9-81ED-4DB2-BD59-A6C34878D82A}">
                    <a16:rowId xmlns:a16="http://schemas.microsoft.com/office/drawing/2014/main" val="10004"/>
                  </a:ext>
                </a:extLst>
              </a:tr>
              <a:tr h="352461">
                <a:tc>
                  <a:txBody>
                    <a:bodyPr/>
                    <a:lstStyle/>
                    <a:p>
                      <a:pPr marL="115888" marR="0" indent="0" algn="l">
                        <a:lnSpc>
                          <a:spcPct val="107000"/>
                        </a:lnSpc>
                        <a:spcBef>
                          <a:spcPts val="0"/>
                        </a:spcBef>
                        <a:spcAft>
                          <a:spcPts val="0"/>
                        </a:spcAft>
                      </a:pPr>
                      <a:r>
                        <a:rPr lang="en-US" sz="1400"/>
                        <a:t>Digital</a:t>
                      </a:r>
                      <a:r>
                        <a:rPr lang="en-US" sz="1400" baseline="0"/>
                        <a:t> signatures</a:t>
                      </a:r>
                      <a:endParaRPr lang="en-US" sz="14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b="0" dirty="0"/>
                        <a:t>SHA256withRSA</a:t>
                      </a:r>
                      <a:r>
                        <a:rPr lang="en-US" sz="1200" b="0" baseline="0" dirty="0"/>
                        <a:t> (2048-bit RSA asymmetric key)</a:t>
                      </a:r>
                      <a:endParaRPr lang="en-US" sz="1200" b="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5"/>
                  </a:ext>
                </a:extLst>
              </a:tr>
              <a:tr h="420681">
                <a:tc>
                  <a:txBody>
                    <a:bodyPr/>
                    <a:lstStyle/>
                    <a:p>
                      <a:pPr marL="115888" marR="0" indent="0" algn="l">
                        <a:lnSpc>
                          <a:spcPct val="107000"/>
                        </a:lnSpc>
                        <a:spcBef>
                          <a:spcPts val="0"/>
                        </a:spcBef>
                        <a:spcAft>
                          <a:spcPts val="0"/>
                        </a:spcAft>
                      </a:pPr>
                      <a:r>
                        <a:rPr lang="en-US" sz="1400" dirty="0">
                          <a:solidFill>
                            <a:schemeClr val="tx1"/>
                          </a:solidFill>
                          <a:latin typeface="Helvetica  "/>
                          <a:ea typeface="Calibri"/>
                          <a:cs typeface="Times New Roman"/>
                        </a:rPr>
                        <a:t>Compliance </a:t>
                      </a:r>
                    </a:p>
                  </a:txBody>
                  <a:tcPr marL="46892" marR="46892" marT="0" marB="0" anchor="ctr"/>
                </a:tc>
                <a:tc>
                  <a:txBody>
                    <a:bodyPr/>
                    <a:lstStyle/>
                    <a:p>
                      <a:pPr marL="284163" marR="0" indent="0" algn="l">
                        <a:lnSpc>
                          <a:spcPct val="107000"/>
                        </a:lnSpc>
                        <a:spcBef>
                          <a:spcPts val="0"/>
                        </a:spcBef>
                        <a:spcAft>
                          <a:spcPts val="0"/>
                        </a:spcAft>
                      </a:pPr>
                      <a:r>
                        <a:rPr lang="en-US" sz="1200" b="0" dirty="0">
                          <a:solidFill>
                            <a:schemeClr val="tx1"/>
                          </a:solidFill>
                          <a:latin typeface="Helvetica  "/>
                          <a:ea typeface="Calibri"/>
                          <a:cs typeface="Times New Roman"/>
                        </a:rPr>
                        <a:t>4.6+</a:t>
                      </a:r>
                      <a:r>
                        <a:rPr lang="en-US" sz="1200" b="0" baseline="0" dirty="0">
                          <a:solidFill>
                            <a:schemeClr val="tx1"/>
                          </a:solidFill>
                          <a:latin typeface="Helvetica  "/>
                          <a:ea typeface="Calibri"/>
                          <a:cs typeface="Times New Roman"/>
                        </a:rPr>
                        <a:t> = FIPS 140-2 Compliance, using FIPS 140-2 cryptographic module; </a:t>
                      </a:r>
                    </a:p>
                    <a:p>
                      <a:pPr marL="284163" marR="0" indent="0" algn="l">
                        <a:lnSpc>
                          <a:spcPct val="107000"/>
                        </a:lnSpc>
                        <a:spcBef>
                          <a:spcPts val="0"/>
                        </a:spcBef>
                        <a:spcAft>
                          <a:spcPts val="0"/>
                        </a:spcAft>
                      </a:pPr>
                      <a:endParaRPr lang="en-US" sz="1200" b="0" baseline="0" dirty="0">
                        <a:solidFill>
                          <a:schemeClr val="tx1"/>
                        </a:solidFill>
                        <a:latin typeface="Helvetica  "/>
                        <a:ea typeface="Calibri"/>
                        <a:cs typeface="Times New Roman"/>
                      </a:endParaRPr>
                    </a:p>
                    <a:p>
                      <a:pPr marL="284163" marR="0" indent="0" algn="l">
                        <a:lnSpc>
                          <a:spcPct val="107000"/>
                        </a:lnSpc>
                        <a:spcBef>
                          <a:spcPts val="0"/>
                        </a:spcBef>
                        <a:spcAft>
                          <a:spcPts val="0"/>
                        </a:spcAft>
                      </a:pPr>
                      <a:r>
                        <a:rPr lang="en-US" sz="1200" b="0" baseline="0" dirty="0">
                          <a:solidFill>
                            <a:schemeClr val="tx1"/>
                          </a:solidFill>
                          <a:latin typeface="Helvetica  "/>
                          <a:ea typeface="Calibri"/>
                          <a:cs typeface="Times New Roman"/>
                        </a:rPr>
                        <a:t>For Federal Government, DoD Risk Management Framework (RMF) Artifacts for Niagara 4 available in SAFE  </a:t>
                      </a:r>
                      <a:endParaRPr lang="en-US" sz="1200" b="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2158457815"/>
                  </a:ext>
                </a:extLst>
              </a:tr>
              <a:tr h="420681">
                <a:tc>
                  <a:txBody>
                    <a:bodyPr/>
                    <a:lstStyle/>
                    <a:p>
                      <a:pPr marL="115888" marR="0" indent="0" algn="l">
                        <a:lnSpc>
                          <a:spcPct val="107000"/>
                        </a:lnSpc>
                        <a:spcBef>
                          <a:spcPts val="0"/>
                        </a:spcBef>
                        <a:spcAft>
                          <a:spcPts val="0"/>
                        </a:spcAft>
                      </a:pPr>
                      <a:r>
                        <a:rPr lang="en-US" sz="1400" dirty="0">
                          <a:solidFill>
                            <a:schemeClr val="dk1"/>
                          </a:solidFill>
                          <a:latin typeface="+mn-lt"/>
                          <a:ea typeface="+mn-ea"/>
                          <a:cs typeface="+mn-cs"/>
                        </a:rPr>
                        <a:t>User</a:t>
                      </a:r>
                      <a:r>
                        <a:rPr lang="en-US" sz="1400" baseline="0" dirty="0">
                          <a:solidFill>
                            <a:schemeClr val="dk1"/>
                          </a:solidFill>
                          <a:latin typeface="+mn-lt"/>
                          <a:ea typeface="+mn-ea"/>
                          <a:cs typeface="+mn-cs"/>
                        </a:rPr>
                        <a:t> authorization </a:t>
                      </a:r>
                      <a:endParaRPr lang="en-US" sz="14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b="0" dirty="0"/>
                        <a:t>RBAC</a:t>
                      </a:r>
                      <a:r>
                        <a:rPr lang="en-US" sz="1200" b="0" baseline="0" dirty="0"/>
                        <a:t> (Role-Based Access Control) </a:t>
                      </a:r>
                      <a:endParaRPr lang="en-US" sz="1200" b="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6"/>
                  </a:ext>
                </a:extLst>
              </a:tr>
              <a:tr h="363044">
                <a:tc>
                  <a:txBody>
                    <a:bodyPr/>
                    <a:lstStyle/>
                    <a:p>
                      <a:pPr marL="115888" marR="0" indent="0" algn="l">
                        <a:lnSpc>
                          <a:spcPct val="107000"/>
                        </a:lnSpc>
                        <a:spcBef>
                          <a:spcPts val="0"/>
                        </a:spcBef>
                        <a:spcAft>
                          <a:spcPts val="0"/>
                        </a:spcAft>
                      </a:pPr>
                      <a:r>
                        <a:rPr lang="en-US" sz="1400" dirty="0"/>
                        <a:t>User</a:t>
                      </a:r>
                      <a:r>
                        <a:rPr lang="en-US" sz="1400" baseline="0" dirty="0"/>
                        <a:t> </a:t>
                      </a:r>
                      <a:r>
                        <a:rPr lang="en-US" sz="1400" dirty="0"/>
                        <a:t>account management</a:t>
                      </a:r>
                      <a:endParaRPr lang="en-US" sz="1400" dirty="0">
                        <a:solidFill>
                          <a:schemeClr val="tx1"/>
                        </a:solidFill>
                        <a:latin typeface="Helvetica  "/>
                        <a:ea typeface="Calibri"/>
                        <a:cs typeface="Times New Roman"/>
                      </a:endParaRPr>
                    </a:p>
                  </a:txBody>
                  <a:tcPr marL="46892" marR="46892" marT="0" marB="0" anchor="ctr"/>
                </a:tc>
                <a:tc>
                  <a:txBody>
                    <a:bodyPr/>
                    <a:lstStyle/>
                    <a:p>
                      <a:pPr marL="284163" marR="0" indent="0" algn="l">
                        <a:lnSpc>
                          <a:spcPct val="107000"/>
                        </a:lnSpc>
                        <a:spcBef>
                          <a:spcPts val="0"/>
                        </a:spcBef>
                        <a:spcAft>
                          <a:spcPts val="0"/>
                        </a:spcAft>
                      </a:pPr>
                      <a:r>
                        <a:rPr lang="en-US" sz="1200" b="0" dirty="0"/>
                        <a:t>OWASP</a:t>
                      </a:r>
                      <a:r>
                        <a:rPr lang="en-US" sz="1200" b="0" baseline="0" dirty="0"/>
                        <a:t> Recommendations</a:t>
                      </a:r>
                      <a:endParaRPr lang="en-US" sz="1200" b="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10007"/>
                  </a:ext>
                </a:extLst>
              </a:tr>
              <a:tr h="363044">
                <a:tc>
                  <a:txBody>
                    <a:bodyPr/>
                    <a:lstStyle/>
                    <a:p>
                      <a:pPr marL="115888" marR="0" indent="0" algn="l">
                        <a:lnSpc>
                          <a:spcPct val="107000"/>
                        </a:lnSpc>
                        <a:spcBef>
                          <a:spcPts val="0"/>
                        </a:spcBef>
                        <a:spcAft>
                          <a:spcPts val="0"/>
                        </a:spcAft>
                      </a:pPr>
                      <a:r>
                        <a:rPr lang="en-US" sz="1400" dirty="0">
                          <a:solidFill>
                            <a:schemeClr val="tx1"/>
                          </a:solidFill>
                          <a:latin typeface="Helvetica  "/>
                          <a:ea typeface="Calibri"/>
                          <a:cs typeface="Times New Roman"/>
                        </a:rPr>
                        <a:t>General Security Requirements</a:t>
                      </a:r>
                    </a:p>
                  </a:txBody>
                  <a:tcPr marL="46892" marR="46892" marT="0" marB="0" anchor="ctr"/>
                </a:tc>
                <a:tc>
                  <a:txBody>
                    <a:bodyPr/>
                    <a:lstStyle/>
                    <a:p>
                      <a:pPr marL="284163" marR="0" indent="0" algn="l">
                        <a:lnSpc>
                          <a:spcPct val="107000"/>
                        </a:lnSpc>
                        <a:spcBef>
                          <a:spcPts val="0"/>
                        </a:spcBef>
                        <a:spcAft>
                          <a:spcPts val="0"/>
                        </a:spcAft>
                      </a:pPr>
                      <a:r>
                        <a:rPr lang="en-US" sz="1200" b="0" dirty="0">
                          <a:solidFill>
                            <a:schemeClr val="tx1"/>
                          </a:solidFill>
                          <a:latin typeface="Helvetica  "/>
                          <a:ea typeface="Calibri"/>
                          <a:cs typeface="Times New Roman"/>
                        </a:rPr>
                        <a:t>All Security Requirements for Niagara derived</a:t>
                      </a:r>
                      <a:r>
                        <a:rPr lang="en-US" sz="1200" b="0" baseline="0" dirty="0">
                          <a:solidFill>
                            <a:schemeClr val="tx1"/>
                          </a:solidFill>
                          <a:latin typeface="Helvetica  "/>
                          <a:ea typeface="Calibri"/>
                          <a:cs typeface="Times New Roman"/>
                        </a:rPr>
                        <a:t> from ISA 62443 Security Level 4</a:t>
                      </a:r>
                      <a:endParaRPr lang="en-US" sz="1200" b="0" dirty="0">
                        <a:solidFill>
                          <a:schemeClr val="tx1"/>
                        </a:solidFill>
                        <a:latin typeface="Helvetica  "/>
                        <a:ea typeface="Calibri"/>
                        <a:cs typeface="Times New Roman"/>
                      </a:endParaRPr>
                    </a:p>
                  </a:txBody>
                  <a:tcPr marL="46892" marR="46892" marT="0" marB="0" anchor="ctr"/>
                </a:tc>
                <a:extLst>
                  <a:ext uri="{0D108BD9-81ED-4DB2-BD59-A6C34878D82A}">
                    <a16:rowId xmlns:a16="http://schemas.microsoft.com/office/drawing/2014/main" val="3206672658"/>
                  </a:ext>
                </a:extLst>
              </a:tr>
            </a:tbl>
          </a:graphicData>
        </a:graphic>
      </p:graphicFrame>
      <p:pic>
        <p:nvPicPr>
          <p:cNvPr id="4" name="Picture 3" descr="Niagara4_Logo-Rev.png"/>
          <p:cNvPicPr>
            <a:picLocks noChangeAspect="1"/>
          </p:cNvPicPr>
          <p:nvPr/>
        </p:nvPicPr>
        <p:blipFill>
          <a:blip r:embed="rId3"/>
          <a:stretch>
            <a:fillRect/>
          </a:stretch>
        </p:blipFill>
        <p:spPr>
          <a:xfrm>
            <a:off x="534625" y="290159"/>
            <a:ext cx="1501646" cy="478930"/>
          </a:xfrm>
          <a:prstGeom prst="rect">
            <a:avLst/>
          </a:prstGeom>
        </p:spPr>
      </p:pic>
      <p:sp>
        <p:nvSpPr>
          <p:cNvPr id="5" name="TextBox 4"/>
          <p:cNvSpPr txBox="1"/>
          <p:nvPr/>
        </p:nvSpPr>
        <p:spPr>
          <a:xfrm>
            <a:off x="2915506" y="268014"/>
            <a:ext cx="5693869" cy="523220"/>
          </a:xfrm>
          <a:prstGeom prst="rect">
            <a:avLst/>
          </a:prstGeom>
          <a:noFill/>
        </p:spPr>
        <p:txBody>
          <a:bodyPr wrap="square" rtlCol="0">
            <a:spAutoFit/>
          </a:bodyPr>
          <a:lstStyle/>
          <a:p>
            <a:pPr algn="r"/>
            <a:r>
              <a:rPr lang="en-US" sz="2800">
                <a:solidFill>
                  <a:schemeClr val="bg2"/>
                </a:solidFill>
              </a:rPr>
              <a:t>Security standards / protocols</a:t>
            </a:r>
            <a:endParaRPr lang="en-US" sz="2800" dirty="0">
              <a:solidFill>
                <a:schemeClr val="bg2"/>
              </a:solidFill>
            </a:endParaRPr>
          </a:p>
        </p:txBody>
      </p:sp>
    </p:spTree>
    <p:extLst>
      <p:ext uri="{BB962C8B-B14F-4D97-AF65-F5344CB8AC3E}">
        <p14:creationId xmlns:p14="http://schemas.microsoft.com/office/powerpoint/2010/main" val="209397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27" y="4179"/>
            <a:ext cx="8229600" cy="1143000"/>
          </a:xfrm>
        </p:spPr>
        <p:txBody>
          <a:bodyPr>
            <a:normAutofit/>
          </a:bodyPr>
          <a:lstStyle/>
          <a:p>
            <a:r>
              <a:rPr lang="en-US" sz="3600" dirty="0">
                <a:solidFill>
                  <a:srgbClr val="0088CE"/>
                </a:solidFill>
              </a:rPr>
              <a:t>Our “Secure by Default” principle</a:t>
            </a:r>
          </a:p>
        </p:txBody>
      </p:sp>
      <p:sp>
        <p:nvSpPr>
          <p:cNvPr id="7" name="Rectangle 6"/>
          <p:cNvSpPr/>
          <p:nvPr/>
        </p:nvSpPr>
        <p:spPr>
          <a:xfrm>
            <a:off x="2841261" y="1214414"/>
            <a:ext cx="6323960" cy="3477875"/>
          </a:xfrm>
          <a:prstGeom prst="rect">
            <a:avLst/>
          </a:prstGeom>
        </p:spPr>
        <p:txBody>
          <a:bodyPr wrap="square">
            <a:spAutoFit/>
          </a:bodyPr>
          <a:lstStyle/>
          <a:p>
            <a:pPr marL="342900" indent="-227013">
              <a:buFont typeface="+mj-lt"/>
              <a:buAutoNum type="arabicPeriod"/>
              <a:defRPr/>
            </a:pPr>
            <a:r>
              <a:rPr lang="en-US" sz="1600" dirty="0">
                <a:solidFill>
                  <a:srgbClr val="EA2C2A"/>
                </a:solidFill>
                <a:latin typeface="Helvetica"/>
                <a:ea typeface="Helvetica"/>
                <a:cs typeface="Helvetica"/>
              </a:rPr>
              <a:t>Make security easier:</a:t>
            </a:r>
            <a:r>
              <a:rPr lang="en-US" sz="1600" dirty="0">
                <a:solidFill>
                  <a:srgbClr val="EA2C2A"/>
                </a:solidFill>
                <a:latin typeface="Helvetica"/>
                <a:ea typeface="Helvetica"/>
                <a:cs typeface="Helvetica"/>
                <a:sym typeface="Symbol"/>
              </a:rPr>
              <a:t> </a:t>
            </a:r>
            <a:r>
              <a:rPr lang="en-US" sz="1600" dirty="0">
                <a:solidFill>
                  <a:srgbClr val="EA2C2A"/>
                </a:solidFill>
                <a:latin typeface="Helvetica"/>
                <a:ea typeface="Helvetica"/>
                <a:cs typeface="Helvetica"/>
              </a:rPr>
              <a:t>default to the most secure configurations </a:t>
            </a:r>
          </a:p>
          <a:p>
            <a:pPr marL="630238" lvl="1" indent="-284163">
              <a:buFont typeface="Arial" pitchFamily="34" charset="0"/>
              <a:buChar char="•"/>
              <a:defRPr/>
            </a:pPr>
            <a:r>
              <a:rPr lang="en-US" sz="1400" dirty="0">
                <a:latin typeface="Helvetica"/>
                <a:ea typeface="Helvetica"/>
                <a:cs typeface="Helvetica"/>
              </a:rPr>
              <a:t>All transmissions encrypted</a:t>
            </a:r>
          </a:p>
          <a:p>
            <a:pPr marL="630238" lvl="1" indent="-284163">
              <a:buFont typeface="Arial" pitchFamily="34" charset="0"/>
              <a:buChar char="•"/>
              <a:defRPr/>
            </a:pPr>
            <a:r>
              <a:rPr lang="en-US" sz="1400" dirty="0">
                <a:latin typeface="Helvetica"/>
                <a:ea typeface="Helvetica"/>
                <a:cs typeface="Helvetica"/>
              </a:rPr>
              <a:t>Users forced to have strong password strengths</a:t>
            </a:r>
          </a:p>
          <a:p>
            <a:pPr marL="630238" lvl="1" indent="-284163">
              <a:buFont typeface="Arial" pitchFamily="34" charset="0"/>
              <a:buChar char="•"/>
              <a:defRPr/>
            </a:pPr>
            <a:r>
              <a:rPr lang="en-US" sz="1400" dirty="0">
                <a:latin typeface="Helvetica"/>
                <a:ea typeface="Helvetica"/>
                <a:cs typeface="Helvetica"/>
              </a:rPr>
              <a:t>Users set up with the strongest authentication mechanism</a:t>
            </a:r>
          </a:p>
          <a:p>
            <a:pPr marL="630238" lvl="1" indent="-284163">
              <a:spcAft>
                <a:spcPts val="1200"/>
              </a:spcAft>
              <a:buFont typeface="Arial" pitchFamily="34" charset="0"/>
              <a:buChar char="•"/>
              <a:defRPr/>
            </a:pPr>
            <a:r>
              <a:rPr lang="en-US" sz="1400" dirty="0">
                <a:latin typeface="Helvetica"/>
                <a:ea typeface="Helvetica"/>
                <a:cs typeface="Helvetica"/>
              </a:rPr>
              <a:t>User lockouts upon consecutive bad log-ins  </a:t>
            </a:r>
          </a:p>
          <a:p>
            <a:pPr marL="342900" indent="-227013">
              <a:buFont typeface="+mj-lt"/>
              <a:buAutoNum type="arabicPeriod"/>
              <a:defRPr/>
            </a:pPr>
            <a:r>
              <a:rPr lang="en-US" sz="1600" dirty="0">
                <a:solidFill>
                  <a:srgbClr val="EA2C2A"/>
                </a:solidFill>
                <a:latin typeface="Helvetica"/>
                <a:ea typeface="Helvetica"/>
                <a:cs typeface="Helvetica"/>
              </a:rPr>
              <a:t>Force administrators to do the right thing </a:t>
            </a:r>
          </a:p>
          <a:p>
            <a:pPr marL="630238" lvl="1" indent="-284163">
              <a:spcAft>
                <a:spcPts val="1200"/>
              </a:spcAft>
              <a:buFont typeface="Arial" pitchFamily="34" charset="0"/>
              <a:buChar char="•"/>
              <a:defRPr/>
            </a:pPr>
            <a:r>
              <a:rPr lang="en-US" sz="1400" dirty="0">
                <a:latin typeface="Helvetica"/>
                <a:ea typeface="Helvetica"/>
                <a:cs typeface="Helvetica"/>
              </a:rPr>
              <a:t>Factory default password must be changed after commissioning</a:t>
            </a:r>
          </a:p>
          <a:p>
            <a:pPr marL="342900" indent="-227013">
              <a:buFont typeface="+mj-lt"/>
              <a:buAutoNum type="arabicPeriod"/>
              <a:defRPr/>
            </a:pPr>
            <a:r>
              <a:rPr lang="en-US" sz="1600" dirty="0">
                <a:solidFill>
                  <a:srgbClr val="EA2C2A"/>
                </a:solidFill>
                <a:latin typeface="Helvetica"/>
                <a:ea typeface="Helvetica"/>
                <a:cs typeface="Helvetica"/>
              </a:rPr>
              <a:t>Do the right thing, regardless of configuration</a:t>
            </a:r>
          </a:p>
          <a:p>
            <a:pPr marL="630238" lvl="1" indent="-284163">
              <a:buFont typeface="Arial" pitchFamily="34" charset="0"/>
              <a:buChar char="•"/>
              <a:defRPr/>
            </a:pPr>
            <a:r>
              <a:rPr lang="en-US" sz="1400" dirty="0">
                <a:latin typeface="Helvetica"/>
                <a:ea typeface="Helvetica"/>
                <a:cs typeface="Helvetica"/>
              </a:rPr>
              <a:t>Encrypt sensitive information at rest</a:t>
            </a:r>
          </a:p>
          <a:p>
            <a:pPr marL="630238" lvl="1" indent="-284163">
              <a:buFont typeface="Arial" pitchFamily="34" charset="0"/>
              <a:buChar char="•"/>
              <a:defRPr/>
            </a:pPr>
            <a:r>
              <a:rPr lang="en-US" sz="1400" dirty="0">
                <a:latin typeface="Helvetica"/>
                <a:ea typeface="Helvetica"/>
                <a:cs typeface="Helvetica"/>
              </a:rPr>
              <a:t>Digitally Signed Code: validated at run-time </a:t>
            </a:r>
          </a:p>
          <a:p>
            <a:pPr marL="630238" lvl="1" indent="-284163">
              <a:spcAft>
                <a:spcPts val="1200"/>
              </a:spcAft>
              <a:buFont typeface="Arial" pitchFamily="34" charset="0"/>
              <a:buChar char="•"/>
              <a:defRPr/>
            </a:pPr>
            <a:r>
              <a:rPr lang="en-US" sz="1400" dirty="0">
                <a:latin typeface="Helvetica"/>
                <a:ea typeface="Helvetica"/>
                <a:cs typeface="Helvetica"/>
              </a:rPr>
              <a:t>JACE-8000 Secure Boot: trusted software validated at boot-time </a:t>
            </a:r>
          </a:p>
          <a:p>
            <a:pPr marL="342900" indent="-227013">
              <a:buFont typeface="+mj-lt"/>
              <a:buAutoNum type="arabicPeriod"/>
              <a:defRPr/>
            </a:pPr>
            <a:r>
              <a:rPr lang="en-US" sz="1600" dirty="0">
                <a:solidFill>
                  <a:srgbClr val="EA2C2A"/>
                </a:solidFill>
                <a:latin typeface="Helvetica"/>
                <a:ea typeface="Helvetica"/>
                <a:cs typeface="Helvetica"/>
              </a:rPr>
              <a:t>Provide stronger configuration options based on best practices </a:t>
            </a:r>
          </a:p>
          <a:p>
            <a:pPr marL="630238" lvl="1" indent="-284163">
              <a:buFont typeface="Arial" pitchFamily="34" charset="0"/>
              <a:buChar char="•"/>
              <a:defRPr/>
            </a:pPr>
            <a:r>
              <a:rPr lang="en-US" sz="1400" dirty="0">
                <a:latin typeface="Helvetica"/>
                <a:ea typeface="Helvetica"/>
                <a:cs typeface="Helvetica"/>
              </a:rPr>
              <a:t>Articles, documentation, TridiumTalks provide detailed guidance </a:t>
            </a:r>
          </a:p>
        </p:txBody>
      </p:sp>
      <p:grpSp>
        <p:nvGrpSpPr>
          <p:cNvPr id="10" name="Group 9"/>
          <p:cNvGrpSpPr/>
          <p:nvPr/>
        </p:nvGrpSpPr>
        <p:grpSpPr>
          <a:xfrm>
            <a:off x="308947" y="5085432"/>
            <a:ext cx="7860020" cy="717893"/>
            <a:chOff x="465112" y="1318434"/>
            <a:chExt cx="7479770" cy="748162"/>
          </a:xfrm>
        </p:grpSpPr>
        <p:sp>
          <p:nvSpPr>
            <p:cNvPr id="11" name="Rectangle 6"/>
            <p:cNvSpPr/>
            <p:nvPr/>
          </p:nvSpPr>
          <p:spPr>
            <a:xfrm>
              <a:off x="493546" y="1318434"/>
              <a:ext cx="7451336" cy="748162"/>
            </a:xfrm>
            <a:custGeom>
              <a:avLst/>
              <a:gdLst>
                <a:gd name="connsiteX0" fmla="*/ 0 w 7772400"/>
                <a:gd name="connsiteY0" fmla="*/ 0 h 2279650"/>
                <a:gd name="connsiteX1" fmla="*/ 7772400 w 7772400"/>
                <a:gd name="connsiteY1" fmla="*/ 0 h 2279650"/>
                <a:gd name="connsiteX2" fmla="*/ 7772400 w 7772400"/>
                <a:gd name="connsiteY2" fmla="*/ 2279650 h 2279650"/>
                <a:gd name="connsiteX3" fmla="*/ 0 w 7772400"/>
                <a:gd name="connsiteY3" fmla="*/ 2279650 h 2279650"/>
                <a:gd name="connsiteX4" fmla="*/ 0 w 7772400"/>
                <a:gd name="connsiteY4" fmla="*/ 0 h 2279650"/>
                <a:gd name="connsiteX0" fmla="*/ 0 w 7772400"/>
                <a:gd name="connsiteY0" fmla="*/ 0 h 2279650"/>
                <a:gd name="connsiteX1" fmla="*/ 6401432 w 7772400"/>
                <a:gd name="connsiteY1" fmla="*/ 0 h 2279650"/>
                <a:gd name="connsiteX2" fmla="*/ 7772400 w 7772400"/>
                <a:gd name="connsiteY2" fmla="*/ 2279650 h 2279650"/>
                <a:gd name="connsiteX3" fmla="*/ 0 w 7772400"/>
                <a:gd name="connsiteY3" fmla="*/ 2279650 h 2279650"/>
                <a:gd name="connsiteX4" fmla="*/ 0 w 7772400"/>
                <a:gd name="connsiteY4" fmla="*/ 0 h 227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79650">
                  <a:moveTo>
                    <a:pt x="0" y="0"/>
                  </a:moveTo>
                  <a:lnTo>
                    <a:pt x="6401432" y="0"/>
                  </a:lnTo>
                  <a:lnTo>
                    <a:pt x="7772400" y="2279650"/>
                  </a:lnTo>
                  <a:lnTo>
                    <a:pt x="0" y="2279650"/>
                  </a:lnTo>
                  <a:lnTo>
                    <a:pt x="0" y="0"/>
                  </a:lnTo>
                  <a:close/>
                </a:path>
              </a:pathLst>
            </a:custGeom>
            <a:solidFill>
              <a:srgbClr val="EA2C2A">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465112" y="1406049"/>
              <a:ext cx="6872851" cy="568013"/>
            </a:xfrm>
            <a:prstGeom prst="rect">
              <a:avLst/>
            </a:prstGeom>
          </p:spPr>
          <p:txBody>
            <a:bodyPr vert="horz" lIns="91440" tIns="45720" rIns="91440" bIns="45720" rtlCol="0" anchor="ctr">
              <a:noAutofit/>
            </a:bodyPr>
            <a:lstStyle>
              <a:lvl1pPr algn="l">
                <a:defRPr>
                  <a:solidFill>
                    <a:schemeClr val="bg1"/>
                  </a:solidFill>
                </a:defRPr>
              </a:lvl1pPr>
            </a:lstStyle>
            <a:p>
              <a:pPr defTabSz="914400" eaLnBrk="0" fontAlgn="base" hangingPunct="0">
                <a:spcBef>
                  <a:spcPct val="0"/>
                </a:spcBef>
                <a:spcAft>
                  <a:spcPct val="0"/>
                </a:spcAft>
              </a:pPr>
              <a:r>
                <a:rPr lang="en-US" sz="1600" b="1" i="1" dirty="0">
                  <a:solidFill>
                    <a:schemeClr val="bg2"/>
                  </a:solidFill>
                  <a:latin typeface="Helvetica" pitchFamily="34" charset="0"/>
                  <a:cs typeface="Helvetica" pitchFamily="34" charset="0"/>
                </a:rPr>
                <a:t>We provide strong security capabilities – but it is important for our </a:t>
              </a:r>
              <a:br>
                <a:rPr lang="en-US" sz="1600" b="1" i="1" dirty="0">
                  <a:solidFill>
                    <a:schemeClr val="bg2"/>
                  </a:solidFill>
                  <a:latin typeface="Helvetica" pitchFamily="34" charset="0"/>
                  <a:cs typeface="Helvetica" pitchFamily="34" charset="0"/>
                </a:rPr>
              </a:br>
              <a:r>
                <a:rPr lang="en-US" sz="1600" b="1" i="1" dirty="0">
                  <a:solidFill>
                    <a:schemeClr val="bg2"/>
                  </a:solidFill>
                  <a:latin typeface="Helvetica" pitchFamily="34" charset="0"/>
                  <a:cs typeface="Helvetica" pitchFamily="34" charset="0"/>
                </a:rPr>
                <a:t>our partners and customers to configure and manage Niagara correctly! </a:t>
              </a: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88" y="1361877"/>
            <a:ext cx="2370215" cy="27202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7464" y="916956"/>
            <a:ext cx="7886700" cy="73278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dirty="0">
                <a:solidFill>
                  <a:schemeClr val="bg1"/>
                </a:solidFill>
                <a:latin typeface="+mn-lt"/>
                <a:ea typeface="Verdana" panose="020B0604030504040204" pitchFamily="34" charset="0"/>
                <a:cs typeface="Verdana" panose="020B0604030504040204" pitchFamily="34" charset="0"/>
              </a:rPr>
              <a:t>Security Dashboard   </a:t>
            </a:r>
          </a:p>
        </p:txBody>
      </p:sp>
      <p:pic>
        <p:nvPicPr>
          <p:cNvPr id="7"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5553" y="1804405"/>
            <a:ext cx="3927423" cy="2346259"/>
          </a:xfrm>
          <a:prstGeom prst="rect">
            <a:avLst/>
          </a:prstGeom>
          <a:ln w="53975">
            <a:solidFill>
              <a:schemeClr val="tx1"/>
            </a:solidFill>
          </a:ln>
          <a:effectLst>
            <a:outerShdw blurRad="292100" dist="139700" dir="2700000" algn="tl" rotWithShape="0">
              <a:srgbClr val="333333">
                <a:alpha val="65000"/>
              </a:srgbClr>
            </a:outerShdw>
          </a:effectLst>
        </p:spPr>
      </p:pic>
      <p:pic>
        <p:nvPicPr>
          <p:cNvPr id="8" name="Content Placeholder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635" y="2393081"/>
            <a:ext cx="4224081" cy="2468927"/>
          </a:xfrm>
          <a:prstGeom prst="rect">
            <a:avLst/>
          </a:prstGeom>
          <a:ln w="57150">
            <a:solidFill>
              <a:schemeClr val="tx1"/>
            </a:solid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356127" y="4179"/>
            <a:ext cx="8229600" cy="1143000"/>
          </a:xfrm>
        </p:spPr>
        <p:txBody>
          <a:bodyPr>
            <a:normAutofit fontScale="90000"/>
          </a:bodyPr>
          <a:lstStyle/>
          <a:p>
            <a:r>
              <a:rPr lang="en-US" sz="3600" dirty="0">
                <a:solidFill>
                  <a:srgbClr val="0088CE"/>
                </a:solidFill>
              </a:rPr>
              <a:t>Security Dashboard in Niagara 4.8</a:t>
            </a:r>
            <a:br>
              <a:rPr lang="en-US" sz="3600" dirty="0">
                <a:solidFill>
                  <a:srgbClr val="0088CE"/>
                </a:solidFill>
              </a:rPr>
            </a:br>
            <a:r>
              <a:rPr lang="en-US" sz="3600" dirty="0">
                <a:solidFill>
                  <a:srgbClr val="0088CE"/>
                </a:solidFill>
              </a:rPr>
              <a:t>(and Beyond)</a:t>
            </a:r>
          </a:p>
        </p:txBody>
      </p:sp>
      <p:grpSp>
        <p:nvGrpSpPr>
          <p:cNvPr id="12" name="Group 11"/>
          <p:cNvGrpSpPr/>
          <p:nvPr/>
        </p:nvGrpSpPr>
        <p:grpSpPr>
          <a:xfrm>
            <a:off x="430245" y="5605347"/>
            <a:ext cx="7860020" cy="717893"/>
            <a:chOff x="465112" y="1318434"/>
            <a:chExt cx="7479770" cy="748162"/>
          </a:xfrm>
        </p:grpSpPr>
        <p:sp>
          <p:nvSpPr>
            <p:cNvPr id="14" name="Rectangle 6"/>
            <p:cNvSpPr/>
            <p:nvPr/>
          </p:nvSpPr>
          <p:spPr>
            <a:xfrm>
              <a:off x="493546" y="1318434"/>
              <a:ext cx="7451336" cy="748162"/>
            </a:xfrm>
            <a:custGeom>
              <a:avLst/>
              <a:gdLst>
                <a:gd name="connsiteX0" fmla="*/ 0 w 7772400"/>
                <a:gd name="connsiteY0" fmla="*/ 0 h 2279650"/>
                <a:gd name="connsiteX1" fmla="*/ 7772400 w 7772400"/>
                <a:gd name="connsiteY1" fmla="*/ 0 h 2279650"/>
                <a:gd name="connsiteX2" fmla="*/ 7772400 w 7772400"/>
                <a:gd name="connsiteY2" fmla="*/ 2279650 h 2279650"/>
                <a:gd name="connsiteX3" fmla="*/ 0 w 7772400"/>
                <a:gd name="connsiteY3" fmla="*/ 2279650 h 2279650"/>
                <a:gd name="connsiteX4" fmla="*/ 0 w 7772400"/>
                <a:gd name="connsiteY4" fmla="*/ 0 h 2279650"/>
                <a:gd name="connsiteX0" fmla="*/ 0 w 7772400"/>
                <a:gd name="connsiteY0" fmla="*/ 0 h 2279650"/>
                <a:gd name="connsiteX1" fmla="*/ 6401432 w 7772400"/>
                <a:gd name="connsiteY1" fmla="*/ 0 h 2279650"/>
                <a:gd name="connsiteX2" fmla="*/ 7772400 w 7772400"/>
                <a:gd name="connsiteY2" fmla="*/ 2279650 h 2279650"/>
                <a:gd name="connsiteX3" fmla="*/ 0 w 7772400"/>
                <a:gd name="connsiteY3" fmla="*/ 2279650 h 2279650"/>
                <a:gd name="connsiteX4" fmla="*/ 0 w 7772400"/>
                <a:gd name="connsiteY4" fmla="*/ 0 h 227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79650">
                  <a:moveTo>
                    <a:pt x="0" y="0"/>
                  </a:moveTo>
                  <a:lnTo>
                    <a:pt x="6401432" y="0"/>
                  </a:lnTo>
                  <a:lnTo>
                    <a:pt x="7772400" y="2279650"/>
                  </a:lnTo>
                  <a:lnTo>
                    <a:pt x="0" y="2279650"/>
                  </a:lnTo>
                  <a:lnTo>
                    <a:pt x="0" y="0"/>
                  </a:lnTo>
                  <a:close/>
                </a:path>
              </a:pathLst>
            </a:custGeom>
            <a:solidFill>
              <a:srgbClr val="EA2C2A">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465112" y="1406049"/>
              <a:ext cx="6872851" cy="568013"/>
            </a:xfrm>
            <a:prstGeom prst="rect">
              <a:avLst/>
            </a:prstGeom>
          </p:spPr>
          <p:txBody>
            <a:bodyPr vert="horz" lIns="91440" tIns="45720" rIns="91440" bIns="45720" rtlCol="0" anchor="ctr">
              <a:noAutofit/>
            </a:bodyPr>
            <a:lstStyle>
              <a:lvl1pPr algn="l">
                <a:defRPr>
                  <a:solidFill>
                    <a:schemeClr val="bg1"/>
                  </a:solidFill>
                </a:defRPr>
              </a:lvl1pPr>
            </a:lstStyle>
            <a:p>
              <a:pPr defTabSz="914400" eaLnBrk="0" fontAlgn="base" hangingPunct="0">
                <a:spcBef>
                  <a:spcPct val="0"/>
                </a:spcBef>
                <a:spcAft>
                  <a:spcPct val="0"/>
                </a:spcAft>
              </a:pPr>
              <a:r>
                <a:rPr lang="en-US" sz="1600" b="1" i="1" dirty="0">
                  <a:solidFill>
                    <a:schemeClr val="bg2"/>
                  </a:solidFill>
                  <a:latin typeface="Helvetica" pitchFamily="34" charset="0"/>
                  <a:cs typeface="Helvetica" pitchFamily="34" charset="0"/>
                </a:rPr>
                <a:t>Providing an Instant View of the Security Posture of Your Stations </a:t>
              </a:r>
            </a:p>
            <a:p>
              <a:pPr defTabSz="914400" eaLnBrk="0" fontAlgn="base" hangingPunct="0">
                <a:spcBef>
                  <a:spcPct val="0"/>
                </a:spcBef>
                <a:spcAft>
                  <a:spcPct val="0"/>
                </a:spcAft>
              </a:pPr>
              <a:r>
                <a:rPr lang="en-US" sz="1600" b="1" i="1" dirty="0">
                  <a:solidFill>
                    <a:schemeClr val="bg2"/>
                  </a:solidFill>
                  <a:latin typeface="Helvetica" pitchFamily="34" charset="0"/>
                  <a:cs typeface="Helvetica" pitchFamily="34" charset="0"/>
                </a:rPr>
                <a:t>… so that you can adjust your settings for the best security. </a:t>
              </a:r>
            </a:p>
          </p:txBody>
        </p:sp>
      </p:grpSp>
    </p:spTree>
    <p:extLst>
      <p:ext uri="{BB962C8B-B14F-4D97-AF65-F5344CB8AC3E}">
        <p14:creationId xmlns:p14="http://schemas.microsoft.com/office/powerpoint/2010/main" val="285212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36110" y="279213"/>
            <a:ext cx="7010400" cy="1016000"/>
          </a:xfrm>
          <a:prstGeom prst="rect">
            <a:avLst/>
          </a:prstGeom>
          <a:noFill/>
          <a:ln w="9525">
            <a:noFill/>
            <a:miter lim="800000"/>
            <a:headEnd/>
            <a:tailEnd/>
          </a:ln>
        </p:spPr>
        <p:txBody>
          <a:bodyPr lIns="0" tIns="0" rIns="0" bIns="0"/>
          <a:lstStyle/>
          <a:p>
            <a:pPr eaLnBrk="0" hangingPunct="0"/>
            <a:r>
              <a:rPr lang="en-US" sz="3600" dirty="0">
                <a:solidFill>
                  <a:srgbClr val="0088CE"/>
                </a:solidFill>
                <a:latin typeface="Helvetica" pitchFamily="-1" charset="0"/>
                <a:cs typeface="Helvetica" pitchFamily="-1" charset="0"/>
              </a:rPr>
              <a:t>Resources </a:t>
            </a:r>
          </a:p>
        </p:txBody>
      </p:sp>
      <p:sp>
        <p:nvSpPr>
          <p:cNvPr id="5" name="TextBox 4"/>
          <p:cNvSpPr txBox="1"/>
          <p:nvPr/>
        </p:nvSpPr>
        <p:spPr bwMode="auto">
          <a:xfrm>
            <a:off x="138280" y="2384223"/>
            <a:ext cx="4788663" cy="3708708"/>
          </a:xfrm>
          <a:prstGeom prst="rect">
            <a:avLst/>
          </a:prstGeom>
          <a:noFill/>
        </p:spPr>
        <p:txBody>
          <a:bodyPr wrap="square">
            <a:spAutoFit/>
          </a:bodyPr>
          <a:lstStyle/>
          <a:p>
            <a:pPr marL="171450" lvl="0" indent="-171450">
              <a:buFont typeface="Arial" panose="020B0604020202020204" pitchFamily="34" charset="0"/>
              <a:buChar char="•"/>
            </a:pPr>
            <a:r>
              <a:rPr lang="en-US" sz="1400" dirty="0"/>
              <a:t>Smith, Kevin, “</a:t>
            </a:r>
            <a:r>
              <a:rPr lang="en-US" sz="1400" u="sng" dirty="0">
                <a:hlinkClick r:id="rId2"/>
              </a:rPr>
              <a:t>After the Breach – How Can My Building Recover from a Cyberattack?”,</a:t>
            </a:r>
            <a:r>
              <a:rPr lang="en-US" sz="1400" dirty="0"/>
              <a:t> New Deal for Buildings Article, January 2020.</a:t>
            </a:r>
          </a:p>
          <a:p>
            <a:pPr marL="171450" lvl="0" indent="-171450">
              <a:buFont typeface="Arial" panose="020B0604020202020204" pitchFamily="34" charset="0"/>
              <a:buChar char="•"/>
            </a:pPr>
            <a:r>
              <a:rPr lang="en-US" sz="1400" dirty="0"/>
              <a:t>Tridium White Paper,  </a:t>
            </a:r>
            <a:r>
              <a:rPr lang="en-US" sz="1400" u="sng" dirty="0">
                <a:hlinkClick r:id="rId3"/>
              </a:rPr>
              <a:t>Cybersecurity and the IoT – Threats, Best Practices, and Lessons Learned</a:t>
            </a:r>
            <a:r>
              <a:rPr lang="en-US" sz="1400" dirty="0"/>
              <a:t>, 2019.  </a:t>
            </a:r>
          </a:p>
          <a:p>
            <a:pPr marL="171450" lvl="0" indent="-171450">
              <a:buFont typeface="Arial" panose="020B0604020202020204" pitchFamily="34" charset="0"/>
              <a:buChar char="•"/>
            </a:pPr>
            <a:r>
              <a:rPr lang="en-US" sz="1400" dirty="0"/>
              <a:t>Smith, Kevin, “</a:t>
            </a:r>
            <a:r>
              <a:rPr lang="en-US" sz="1400" u="sng" dirty="0">
                <a:hlinkClick r:id="rId4"/>
              </a:rPr>
              <a:t>Do You Know Your Building Automation System Cybersecurity Risks?</a:t>
            </a:r>
            <a:r>
              <a:rPr lang="en-US" sz="1400" dirty="0"/>
              <a:t>”, </a:t>
            </a:r>
            <a:r>
              <a:rPr lang="en-US" sz="1400" dirty="0" err="1"/>
              <a:t>FacilitiesNet</a:t>
            </a:r>
            <a:r>
              <a:rPr lang="en-US" sz="1400" dirty="0"/>
              <a:t>, November 2019. </a:t>
            </a:r>
          </a:p>
          <a:p>
            <a:pPr marL="171450" lvl="0" indent="-171450">
              <a:buFont typeface="Arial" panose="020B0604020202020204" pitchFamily="34" charset="0"/>
              <a:buChar char="•"/>
            </a:pPr>
            <a:r>
              <a:rPr lang="en-US" sz="1400" dirty="0"/>
              <a:t>Smith, Kevin, “</a:t>
            </a:r>
            <a:r>
              <a:rPr lang="en-US" sz="1400" u="sng" dirty="0">
                <a:hlinkClick r:id="rId5"/>
              </a:rPr>
              <a:t>Reduce the Cyber Risks to Your Buildings</a:t>
            </a:r>
            <a:r>
              <a:rPr lang="en-US" sz="1400" dirty="0"/>
              <a:t>”. AutomatedBuildings.com, September 2019.  </a:t>
            </a:r>
          </a:p>
          <a:p>
            <a:pPr marL="171450" lvl="0" indent="-171450">
              <a:buFont typeface="Arial" panose="020B0604020202020204" pitchFamily="34" charset="0"/>
              <a:buChar char="•"/>
            </a:pPr>
            <a:r>
              <a:rPr lang="en-US" sz="1400" dirty="0"/>
              <a:t>Smith, Kevin, “</a:t>
            </a:r>
            <a:r>
              <a:rPr lang="en-US" sz="1400" u="sng" dirty="0">
                <a:hlinkClick r:id="rId6"/>
              </a:rPr>
              <a:t>Cybersecurity Considerations in Smart Buildings</a:t>
            </a:r>
            <a:r>
              <a:rPr lang="en-US" sz="1400" dirty="0"/>
              <a:t>” (video), August 2019. </a:t>
            </a:r>
          </a:p>
          <a:p>
            <a:pPr marL="171450" lvl="0" indent="-171450">
              <a:buFont typeface="Arial" panose="020B0604020202020204" pitchFamily="34" charset="0"/>
              <a:buChar char="•"/>
            </a:pPr>
            <a:r>
              <a:rPr lang="en-US" sz="1400" dirty="0"/>
              <a:t>Smith, Kevin, “</a:t>
            </a:r>
            <a:r>
              <a:rPr lang="en-US" sz="1400" u="sng" dirty="0">
                <a:hlinkClick r:id="rId7"/>
              </a:rPr>
              <a:t>Towards a Cybersecurity Partnership in Connected Buildings</a:t>
            </a:r>
            <a:r>
              <a:rPr lang="en-US" sz="1400" dirty="0"/>
              <a:t>”, </a:t>
            </a:r>
            <a:r>
              <a:rPr lang="en-US" sz="1400" dirty="0" err="1"/>
              <a:t>Realcomm</a:t>
            </a:r>
            <a:r>
              <a:rPr lang="en-US" sz="1400" dirty="0"/>
              <a:t>, February 2019. </a:t>
            </a:r>
          </a:p>
          <a:p>
            <a:pPr marL="171450" lvl="0" indent="-171450">
              <a:buFont typeface="Arial" panose="020B0604020202020204" pitchFamily="34" charset="0"/>
              <a:buChar char="•"/>
            </a:pPr>
            <a:r>
              <a:rPr lang="en-US" sz="1400" dirty="0"/>
              <a:t>Smith, Kevin, “</a:t>
            </a:r>
            <a:r>
              <a:rPr lang="en-US" sz="1400" u="sng" dirty="0">
                <a:hlinkClick r:id="rId8"/>
              </a:rPr>
              <a:t>Harden Your Buildings Against Cyber Threats</a:t>
            </a:r>
            <a:r>
              <a:rPr lang="en-US" sz="1400" dirty="0"/>
              <a:t>” (video), October 2018.  </a:t>
            </a:r>
          </a:p>
          <a:p>
            <a:pPr marL="628650" lvl="1" indent="-171450">
              <a:buFont typeface="Arial" panose="020B0604020202020204" pitchFamily="34" charset="0"/>
              <a:buChar char="•"/>
              <a:defRPr/>
            </a:pPr>
            <a:endParaRPr lang="en-US" sz="1100" dirty="0">
              <a:latin typeface="Helvetica"/>
              <a:ea typeface="Helvetica"/>
              <a:cs typeface="Helvetica"/>
            </a:endParaRPr>
          </a:p>
        </p:txBody>
      </p:sp>
      <p:pic>
        <p:nvPicPr>
          <p:cNvPr id="2" name="Picture 1"/>
          <p:cNvPicPr>
            <a:picLocks noChangeAspect="1"/>
          </p:cNvPicPr>
          <p:nvPr/>
        </p:nvPicPr>
        <p:blipFill>
          <a:blip r:embed="rId9"/>
          <a:stretch>
            <a:fillRect/>
          </a:stretch>
        </p:blipFill>
        <p:spPr>
          <a:xfrm>
            <a:off x="4926943" y="620461"/>
            <a:ext cx="4051192" cy="5347004"/>
          </a:xfrm>
          <a:prstGeom prst="rect">
            <a:avLst/>
          </a:prstGeom>
        </p:spPr>
      </p:pic>
      <p:sp>
        <p:nvSpPr>
          <p:cNvPr id="4" name="Rectangle 3">
            <a:extLst>
              <a:ext uri="{FF2B5EF4-FFF2-40B4-BE49-F238E27FC236}">
                <a16:creationId xmlns:a16="http://schemas.microsoft.com/office/drawing/2014/main" id="{63E14BB8-DB70-45DD-AE8C-937E954FE7F6}"/>
              </a:ext>
            </a:extLst>
          </p:cNvPr>
          <p:cNvSpPr/>
          <p:nvPr/>
        </p:nvSpPr>
        <p:spPr>
          <a:xfrm>
            <a:off x="138281" y="890535"/>
            <a:ext cx="4788663" cy="1346522"/>
          </a:xfrm>
          <a:prstGeom prst="rect">
            <a:avLst/>
          </a:prstGeom>
        </p:spPr>
        <p:txBody>
          <a:bodyPr wrap="square">
            <a:spAutoFit/>
          </a:bodyPr>
          <a:lstStyle/>
          <a:p>
            <a:pPr marL="228600" indent="-228600">
              <a:buFont typeface="Arial" pitchFamily="34" charset="0"/>
              <a:buChar char="•"/>
              <a:defRPr/>
            </a:pPr>
            <a:r>
              <a:rPr lang="en-US" sz="1600" dirty="0">
                <a:latin typeface="Helvetica"/>
                <a:ea typeface="Helvetica"/>
                <a:cs typeface="Helvetica"/>
              </a:rPr>
              <a:t>Hardening Guides &amp; Technical bulletins</a:t>
            </a:r>
          </a:p>
          <a:p>
            <a:pPr marL="228600" indent="-1588">
              <a:spcAft>
                <a:spcPts val="1800"/>
              </a:spcAft>
              <a:defRPr/>
            </a:pPr>
            <a:r>
              <a:rPr lang="en-US" sz="1600" dirty="0">
                <a:latin typeface="Helvetica"/>
                <a:ea typeface="Helvetica"/>
                <a:cs typeface="Helvetica"/>
                <a:hlinkClick r:id="rId10"/>
              </a:rPr>
              <a:t>http://www.tridium.com/en/resources/library</a:t>
            </a:r>
            <a:endParaRPr lang="en-US" sz="1600" dirty="0">
              <a:latin typeface="Helvetica"/>
              <a:ea typeface="Helvetica"/>
              <a:cs typeface="Helvetica"/>
            </a:endParaRPr>
          </a:p>
          <a:p>
            <a:pPr marL="227013" lvl="1" indent="-227013">
              <a:spcAft>
                <a:spcPts val="300"/>
              </a:spcAft>
              <a:buFont typeface="Arial" pitchFamily="34" charset="0"/>
              <a:buChar char="•"/>
              <a:defRPr/>
            </a:pPr>
            <a:r>
              <a:rPr lang="en-US" sz="1600" dirty="0">
                <a:latin typeface="Helvetica"/>
                <a:ea typeface="Helvetica"/>
                <a:cs typeface="Helvetica"/>
              </a:rPr>
              <a:t>Niagara 4 documentation </a:t>
            </a:r>
          </a:p>
          <a:p>
            <a:pPr marL="568325" lvl="1" indent="-228600">
              <a:spcAft>
                <a:spcPts val="1800"/>
              </a:spcAft>
              <a:buFont typeface="Arial" pitchFamily="34" charset="0"/>
              <a:buChar char="•"/>
              <a:defRPr/>
            </a:pPr>
            <a:r>
              <a:rPr lang="en-US" sz="1600" dirty="0">
                <a:latin typeface="Helvetica"/>
                <a:ea typeface="Helvetica"/>
                <a:cs typeface="Helvetica"/>
              </a:rPr>
              <a:t>Station Security Guide (ships with Niagara)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104" y="2744751"/>
            <a:ext cx="6850324" cy="835666"/>
          </a:xfrm>
        </p:spPr>
        <p:txBody>
          <a:bodyPr>
            <a:normAutofit fontScale="90000"/>
          </a:bodyPr>
          <a:lstStyle/>
          <a:p>
            <a:pPr>
              <a:spcAft>
                <a:spcPts val="1200"/>
              </a:spcAft>
            </a:pPr>
            <a:r>
              <a:rPr lang="en-US" sz="4400" dirty="0"/>
              <a:t>Thank You!</a:t>
            </a:r>
            <a:br>
              <a:rPr lang="en-US" dirty="0"/>
            </a:br>
            <a:br>
              <a:rPr lang="en-US" dirty="0"/>
            </a:br>
            <a:r>
              <a:rPr lang="en-US" sz="2000" dirty="0"/>
              <a:t>Kevin T. Smith, CISSP, CSSLP</a:t>
            </a:r>
            <a:br>
              <a:rPr lang="en-US" sz="2000" dirty="0"/>
            </a:br>
            <a:r>
              <a:rPr lang="en-US" sz="2000" dirty="0"/>
              <a:t>CTO</a:t>
            </a:r>
            <a:br>
              <a:rPr lang="en-US" sz="2000" dirty="0"/>
            </a:br>
            <a:br>
              <a:rPr lang="en-US" sz="2000" dirty="0"/>
            </a:br>
            <a:r>
              <a:rPr lang="en-US" sz="2000" dirty="0"/>
              <a:t>ksmith@tridium.com</a:t>
            </a:r>
            <a:br>
              <a:rPr lang="en-US" sz="2000" dirty="0"/>
            </a:br>
            <a:r>
              <a:rPr lang="en-US" sz="2000" dirty="0"/>
              <a:t>www.linkedin.com/in/kevintsmith/</a:t>
            </a:r>
            <a:br>
              <a:rPr lang="en-US" sz="2000" dirty="0"/>
            </a:br>
            <a:br>
              <a:rPr lang="en-US" dirty="0"/>
            </a:br>
            <a:br>
              <a:rPr lang="en-US" sz="2000" dirty="0"/>
            </a:br>
            <a:br>
              <a:rPr lang="en-US" sz="2000" dirty="0"/>
            </a:br>
            <a:endParaRPr lang="en-US" sz="2000" dirty="0"/>
          </a:p>
        </p:txBody>
      </p:sp>
    </p:spTree>
    <p:extLst>
      <p:ext uri="{BB962C8B-B14F-4D97-AF65-F5344CB8AC3E}">
        <p14:creationId xmlns:p14="http://schemas.microsoft.com/office/powerpoint/2010/main" val="702063379"/>
      </p:ext>
    </p:extLst>
  </p:cSld>
  <p:clrMapOvr>
    <a:masterClrMapping/>
  </p:clrMapOvr>
</p:sld>
</file>

<file path=ppt/theme/theme1.xml><?xml version="1.0" encoding="utf-8"?>
<a:theme xmlns:a="http://schemas.openxmlformats.org/drawingml/2006/main" name="TRIDIUM_PPTTEMPLATE_f">
  <a:themeElements>
    <a:clrScheme name="Tridium_New_ColorScheme">
      <a:dk1>
        <a:srgbClr val="3C3C3E"/>
      </a:dk1>
      <a:lt1>
        <a:sysClr val="window" lastClr="FFFFFF"/>
      </a:lt1>
      <a:dk2>
        <a:srgbClr val="2A75C2"/>
      </a:dk2>
      <a:lt2>
        <a:srgbClr val="FFFFFF"/>
      </a:lt2>
      <a:accent1>
        <a:srgbClr val="2A75C2"/>
      </a:accent1>
      <a:accent2>
        <a:srgbClr val="D01724"/>
      </a:accent2>
      <a:accent3>
        <a:srgbClr val="A7BD27"/>
      </a:accent3>
      <a:accent4>
        <a:srgbClr val="E57620"/>
      </a:accent4>
      <a:accent5>
        <a:srgbClr val="3B3B3D"/>
      </a:accent5>
      <a:accent6>
        <a:srgbClr val="FFFFFF"/>
      </a:accent6>
      <a:hlink>
        <a:srgbClr val="2A75C2"/>
      </a:hlink>
      <a:folHlink>
        <a:srgbClr val="E576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760D02C86C2A4AA268126516BF978F" ma:contentTypeVersion="0" ma:contentTypeDescription="Create a new document." ma:contentTypeScope="" ma:versionID="556f08a8e6dbe440da720f64515947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142662-7BCC-4FDE-A514-C81B785475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9C9F798-9E0A-4763-9729-BB06A4BE6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51E4B19-BB5F-4027-8315-3CBFB0AF66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TRIDIUM_PPTTEMPLATE_f</Template>
  <TotalTime>69752</TotalTime>
  <Words>2613</Words>
  <Application>Microsoft Office PowerPoint</Application>
  <PresentationFormat>On-screen Show (4:3)</PresentationFormat>
  <Paragraphs>146</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TRIDIUM_PPTTEMPLATE_f</vt:lpstr>
      <vt:lpstr>Tridium Cybersecurity Overview </vt:lpstr>
      <vt:lpstr>PowerPoint Presentation</vt:lpstr>
      <vt:lpstr>PowerPoint Presentation</vt:lpstr>
      <vt:lpstr>PowerPoint Presentation</vt:lpstr>
      <vt:lpstr>Our “Secure by Default” principle</vt:lpstr>
      <vt:lpstr>Security Dashboard in Niagara 4.8 (and Beyond)</vt:lpstr>
      <vt:lpstr>PowerPoint Presentation</vt:lpstr>
      <vt:lpstr>Thank You!  Kevin T. Smith, CISSP, CSSLP CTO  ksmith@tridium.com www.linkedin.com/in/kevintsmith/    </vt:lpstr>
    </vt:vector>
  </TitlesOfParts>
  <Company>Honeywell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40pt</dc:title>
  <dc:creator>e816111</dc:creator>
  <cp:lastModifiedBy>Usher, Nigel</cp:lastModifiedBy>
  <cp:revision>331</cp:revision>
  <dcterms:created xsi:type="dcterms:W3CDTF">2015-01-29T14:01:43Z</dcterms:created>
  <dcterms:modified xsi:type="dcterms:W3CDTF">2021-04-14T15:23:08Z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0x0101004C760D02C86C2A4AA268126516BF978F</vt:lpwstr>
  </property>
  <property fmtid="{D5CDD505-2E9C-101B-9397-08002B2CF9AE}" pid="3" name="MSIP_Label_d546e5e1-5d42-4630-bacd-c69bfdcbd5e8_Enabled">
    <vt:lpwstr>true</vt:lpwstr>
  </property>
  <property fmtid="{D5CDD505-2E9C-101B-9397-08002B2CF9AE}" pid="4" name="MSIP_Label_d546e5e1-5d42-4630-bacd-c69bfdcbd5e8_SetDate">
    <vt:lpwstr>2021-02-04T15:53:16Z</vt:lpwstr>
  </property>
  <property fmtid="{D5CDD505-2E9C-101B-9397-08002B2CF9AE}" pid="5" name="MSIP_Label_d546e5e1-5d42-4630-bacd-c69bfdcbd5e8_Method">
    <vt:lpwstr>Standard</vt:lpwstr>
  </property>
  <property fmtid="{D5CDD505-2E9C-101B-9397-08002B2CF9AE}" pid="6" name="MSIP_Label_d546e5e1-5d42-4630-bacd-c69bfdcbd5e8_Name">
    <vt:lpwstr>d546e5e1-5d42-4630-bacd-c69bfdcbd5e8</vt:lpwstr>
  </property>
  <property fmtid="{D5CDD505-2E9C-101B-9397-08002B2CF9AE}" pid="7" name="MSIP_Label_d546e5e1-5d42-4630-bacd-c69bfdcbd5e8_SiteId">
    <vt:lpwstr>96ece526-9c7d-48b0-8daf-8b93c90a5d18</vt:lpwstr>
  </property>
  <property fmtid="{D5CDD505-2E9C-101B-9397-08002B2CF9AE}" pid="8" name="MSIP_Label_d546e5e1-5d42-4630-bacd-c69bfdcbd5e8_ActionId">
    <vt:lpwstr>5ce59df5-b3ae-4d4d-8ecd-ca03fa553c39</vt:lpwstr>
  </property>
  <property fmtid="{D5CDD505-2E9C-101B-9397-08002B2CF9AE}" pid="9" name="MSIP_Label_d546e5e1-5d42-4630-bacd-c69bfdcbd5e8_ContentBits">
    <vt:lpwstr>0</vt:lpwstr>
  </property>
  <property fmtid="{D5CDD505-2E9C-101B-9397-08002B2CF9AE}" pid="10" name="SmartTag">
    <vt:lpwstr>4</vt:lpwstr>
  </property>
</Properties>
</file>